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olors6.xml" ContentType="application/vnd.ms-office.chartcolor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2.xml" ContentType="application/vnd.ms-office.chartex+xml"/>
  <Override PartName="/ppt/charts/style6.xml" ContentType="application/vnd.ms-office.chartstyle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chartEx1.xml" ContentType="application/vnd.ms-office.chartex+xml"/>
  <Override PartName="/ppt/charts/style3.xml" ContentType="application/vnd.ms-office.chartstyle+xml"/>
  <Override PartName="/ppt/charts/style4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1" r:id="rId13"/>
    <p:sldId id="25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chara\Desktop\INT%20217%20Project\PROJECT_EXCEL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chara\Desktop\INT%20217%20Project\PROJECT_EXCEL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chara\Desktop\INT%20217%20Project\PROJECT_EXCEL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chara\Desktop\INT%20217%20Project\PROJECT_EXCEL1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chara\Desktop\INT%20217%20Project\PROJECT_EXCEL1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chara\Desktop\INT%20217%20Project\PROJECT_EXCEL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pivotSource>
    <c:name>[PROJECT_EXCEL1.xlsx]Pie Graph1!Performance Donut1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0358747964723589"/>
          <c:y val="6.0185185185185175E-2"/>
          <c:w val="0.63274624918460542"/>
          <c:h val="0.89814814814814825"/>
        </c:manualLayout>
      </c:layout>
      <c:doughnutChart>
        <c:varyColors val="1"/>
        <c:ser>
          <c:idx val="0"/>
          <c:order val="0"/>
          <c:tx>
            <c:strRef>
              <c:f>'Pie Graph1'!$B$3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91-42B3-A099-694431F82D12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91-42B3-A099-694431F82D12}"/>
              </c:ext>
            </c:extLst>
          </c:dPt>
          <c:cat>
            <c:strRef>
              <c:f>'Pie Graph1'!$A$4:$A$6</c:f>
              <c:strCache>
                <c:ptCount val="2"/>
                <c:pt idx="0">
                  <c:v>on-time</c:v>
                </c:pt>
                <c:pt idx="1">
                  <c:v>delayed</c:v>
                </c:pt>
              </c:strCache>
            </c:strRef>
          </c:cat>
          <c:val>
            <c:numRef>
              <c:f>'Pie Graph1'!$B$4:$B$6</c:f>
              <c:numCache>
                <c:formatCode>General</c:formatCode>
                <c:ptCount val="2"/>
                <c:pt idx="0">
                  <c:v>21235</c:v>
                </c:pt>
                <c:pt idx="1">
                  <c:v>10497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91-42B3-A099-694431F82D12}"/>
            </c:ext>
          </c:extLst>
        </c:ser>
        <c:dLbls/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pivotSource>
    <c:name>[PROJECT_EXCEL1.xlsx]Pie Graph2!PivotTable13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'Pie Graph2'!$B$3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48-483D-A3E1-EAF09C4CB7CF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48-483D-A3E1-EAF09C4CB7CF}"/>
              </c:ext>
            </c:extLst>
          </c:dPt>
          <c:cat>
            <c:strRef>
              <c:f>'Pie Graph2'!$A$4:$A$6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'Pie Graph2'!$B$4:$B$6</c:f>
              <c:numCache>
                <c:formatCode>General</c:formatCode>
                <c:ptCount val="2"/>
                <c:pt idx="0">
                  <c:v>5184</c:v>
                </c:pt>
                <c:pt idx="1">
                  <c:v>596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48-483D-A3E1-EAF09C4CB7CF}"/>
            </c:ext>
          </c:extLst>
        </c:ser>
        <c:dLbls/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3"/>
  <c:pivotSource>
    <c:name>[PROJECT_EXCEL1.xlsx]Bar Graph!PivotTable18</c:name>
    <c:fmtId val="7"/>
  </c:pivotSource>
  <c:chart>
    <c:pivotFmts>
      <c:pivotFmt>
        <c:idx val="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'Bar Graph'!$B$3:$B$4</c:f>
              <c:strCache>
                <c:ptCount val="1"/>
                <c:pt idx="0">
                  <c:v>Advertisement</c:v>
                </c:pt>
              </c:strCache>
            </c:strRef>
          </c:tx>
          <c:spPr>
            <a:noFill/>
            <a:ln w="9525" cap="flat" cmpd="sng" algn="ctr">
              <a:solidFill>
                <a:schemeClr val="accent1">
                  <a:tint val="65000"/>
                </a:schemeClr>
              </a:solidFill>
              <a:miter lim="800000"/>
            </a:ln>
            <a:effectLst>
              <a:glow rad="63500">
                <a:schemeClr val="accent1">
                  <a:tint val="65000"/>
                  <a:satMod val="175000"/>
                  <a:alpha val="25000"/>
                </a:schemeClr>
              </a:glow>
            </a:effectLst>
          </c:spPr>
          <c:cat>
            <c:strRef>
              <c:f>'Bar Graph'!$A$5:$A$12</c:f>
              <c:strCache>
                <c:ptCount val="7"/>
                <c:pt idx="0">
                  <c:v>Gujarat</c:v>
                </c:pt>
                <c:pt idx="1">
                  <c:v>Haryana</c:v>
                </c:pt>
                <c:pt idx="2">
                  <c:v>Madhya Pradesh</c:v>
                </c:pt>
                <c:pt idx="3">
                  <c:v>Maharashtra</c:v>
                </c:pt>
                <c:pt idx="4">
                  <c:v>Punjab</c:v>
                </c:pt>
                <c:pt idx="5">
                  <c:v>Rajasthan</c:v>
                </c:pt>
                <c:pt idx="6">
                  <c:v>Uttar Pradesh</c:v>
                </c:pt>
              </c:strCache>
            </c:strRef>
          </c:cat>
          <c:val>
            <c:numRef>
              <c:f>'Bar Graph'!$B$5:$B$12</c:f>
              <c:numCache>
                <c:formatCode>General</c:formatCode>
                <c:ptCount val="7"/>
                <c:pt idx="0">
                  <c:v>1541</c:v>
                </c:pt>
                <c:pt idx="1">
                  <c:v>1622</c:v>
                </c:pt>
                <c:pt idx="2">
                  <c:v>1482</c:v>
                </c:pt>
                <c:pt idx="3">
                  <c:v>1524</c:v>
                </c:pt>
                <c:pt idx="4">
                  <c:v>1580</c:v>
                </c:pt>
                <c:pt idx="5">
                  <c:v>1468</c:v>
                </c:pt>
                <c:pt idx="6">
                  <c:v>1497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9C-40F5-8176-22971E70668B}"/>
            </c:ext>
          </c:extLst>
        </c:ser>
        <c:ser>
          <c:idx val="1"/>
          <c:order val="1"/>
          <c:tx>
            <c:strRef>
              <c:f>'Bar Graph'!$C$3:$C$4</c:f>
              <c:strCache>
                <c:ptCount val="1"/>
                <c:pt idx="0">
                  <c:v>Manual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cat>
            <c:strRef>
              <c:f>'Bar Graph'!$A$5:$A$12</c:f>
              <c:strCache>
                <c:ptCount val="7"/>
                <c:pt idx="0">
                  <c:v>Gujarat</c:v>
                </c:pt>
                <c:pt idx="1">
                  <c:v>Haryana</c:v>
                </c:pt>
                <c:pt idx="2">
                  <c:v>Madhya Pradesh</c:v>
                </c:pt>
                <c:pt idx="3">
                  <c:v>Maharashtra</c:v>
                </c:pt>
                <c:pt idx="4">
                  <c:v>Punjab</c:v>
                </c:pt>
                <c:pt idx="5">
                  <c:v>Rajasthan</c:v>
                </c:pt>
                <c:pt idx="6">
                  <c:v>Uttar Pradesh</c:v>
                </c:pt>
              </c:strCache>
            </c:strRef>
          </c:cat>
          <c:val>
            <c:numRef>
              <c:f>'Bar Graph'!$C$5:$C$12</c:f>
              <c:numCache>
                <c:formatCode>General</c:formatCode>
                <c:ptCount val="7"/>
                <c:pt idx="0">
                  <c:v>1452</c:v>
                </c:pt>
                <c:pt idx="1">
                  <c:v>1343</c:v>
                </c:pt>
                <c:pt idx="2">
                  <c:v>1473</c:v>
                </c:pt>
                <c:pt idx="3">
                  <c:v>1620</c:v>
                </c:pt>
                <c:pt idx="4">
                  <c:v>1403</c:v>
                </c:pt>
                <c:pt idx="5">
                  <c:v>1380</c:v>
                </c:pt>
                <c:pt idx="6">
                  <c:v>1476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9C-40F5-8176-22971E70668B}"/>
            </c:ext>
          </c:extLst>
        </c:ser>
        <c:ser>
          <c:idx val="2"/>
          <c:order val="2"/>
          <c:tx>
            <c:strRef>
              <c:f>'Bar Graph'!$D$3:$D$4</c:f>
              <c:strCache>
                <c:ptCount val="1"/>
                <c:pt idx="0">
                  <c:v>Telemarketing</c:v>
                </c:pt>
              </c:strCache>
            </c:strRef>
          </c:tx>
          <c:spPr>
            <a:noFill/>
            <a:ln w="9525" cap="flat" cmpd="sng" algn="ctr">
              <a:solidFill>
                <a:schemeClr val="accent1">
                  <a:shade val="65000"/>
                </a:schemeClr>
              </a:solidFill>
              <a:miter lim="800000"/>
            </a:ln>
            <a:effectLst>
              <a:glow rad="63500">
                <a:schemeClr val="accent1">
                  <a:shade val="65000"/>
                  <a:satMod val="175000"/>
                  <a:alpha val="25000"/>
                </a:schemeClr>
              </a:glow>
            </a:effectLst>
          </c:spPr>
          <c:cat>
            <c:strRef>
              <c:f>'Bar Graph'!$A$5:$A$12</c:f>
              <c:strCache>
                <c:ptCount val="7"/>
                <c:pt idx="0">
                  <c:v>Gujarat</c:v>
                </c:pt>
                <c:pt idx="1">
                  <c:v>Haryana</c:v>
                </c:pt>
                <c:pt idx="2">
                  <c:v>Madhya Pradesh</c:v>
                </c:pt>
                <c:pt idx="3">
                  <c:v>Maharashtra</c:v>
                </c:pt>
                <c:pt idx="4">
                  <c:v>Punjab</c:v>
                </c:pt>
                <c:pt idx="5">
                  <c:v>Rajasthan</c:v>
                </c:pt>
                <c:pt idx="6">
                  <c:v>Uttar Pradesh</c:v>
                </c:pt>
              </c:strCache>
            </c:strRef>
          </c:cat>
          <c:val>
            <c:numRef>
              <c:f>'Bar Graph'!$D$5:$D$12</c:f>
              <c:numCache>
                <c:formatCode>General</c:formatCode>
                <c:ptCount val="7"/>
                <c:pt idx="0">
                  <c:v>1557</c:v>
                </c:pt>
                <c:pt idx="1">
                  <c:v>1602</c:v>
                </c:pt>
                <c:pt idx="2">
                  <c:v>1455</c:v>
                </c:pt>
                <c:pt idx="3">
                  <c:v>1600</c:v>
                </c:pt>
                <c:pt idx="4">
                  <c:v>1332</c:v>
                </c:pt>
                <c:pt idx="5">
                  <c:v>1549</c:v>
                </c:pt>
                <c:pt idx="6">
                  <c:v>1776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89C-40F5-8176-22971E70668B}"/>
            </c:ext>
          </c:extLst>
        </c:ser>
        <c:dLbls/>
        <c:gapWidth val="315"/>
        <c:overlap val="-40"/>
        <c:axId val="113591040"/>
        <c:axId val="113592576"/>
      </c:barChart>
      <c:catAx>
        <c:axId val="113591040"/>
        <c:scaling>
          <c:orientation val="minMax"/>
        </c:scaling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2576"/>
        <c:crosses val="autoZero"/>
        <c:auto val="1"/>
        <c:lblAlgn val="ctr"/>
        <c:lblOffset val="100"/>
      </c:catAx>
      <c:valAx>
        <c:axId val="113592576"/>
        <c:scaling>
          <c:orientation val="minMax"/>
        </c:scaling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pivotSource>
    <c:name>[PROJECT_EXCEL1.xlsx]Column Graph!PivotTable15</c:name>
    <c:fmtId val="5"/>
  </c:pivotSource>
  <c:chart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ser>
          <c:idx val="0"/>
          <c:order val="0"/>
          <c:tx>
            <c:strRef>
              <c:f>'Column Graph'!$B$3:$B$4</c:f>
              <c:strCache>
                <c:ptCount val="1"/>
                <c:pt idx="0">
                  <c:v>(1) very 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'Column Graph'!$A$5:$A$10</c:f>
              <c:strCache>
                <c:ptCount val="5"/>
                <c:pt idx="0">
                  <c:v>Beauty</c:v>
                </c:pt>
                <c:pt idx="1">
                  <c:v>Electronics</c:v>
                </c:pt>
                <c:pt idx="2">
                  <c:v>Fashion</c:v>
                </c:pt>
                <c:pt idx="3">
                  <c:v>Food &amp; More</c:v>
                </c:pt>
                <c:pt idx="4">
                  <c:v>Home</c:v>
                </c:pt>
              </c:strCache>
            </c:strRef>
          </c:cat>
          <c:val>
            <c:numRef>
              <c:f>'Column Graph'!$B$5:$B$10</c:f>
              <c:numCache>
                <c:formatCode>General</c:formatCode>
                <c:ptCount val="5"/>
                <c:pt idx="0">
                  <c:v>123</c:v>
                </c:pt>
                <c:pt idx="1">
                  <c:v>109</c:v>
                </c:pt>
                <c:pt idx="2">
                  <c:v>133</c:v>
                </c:pt>
                <c:pt idx="3">
                  <c:v>126</c:v>
                </c:pt>
                <c:pt idx="4">
                  <c:v>106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39-4216-B49A-EC06DB8C6D79}"/>
            </c:ext>
          </c:extLst>
        </c:ser>
        <c:ser>
          <c:idx val="1"/>
          <c:order val="1"/>
          <c:tx>
            <c:strRef>
              <c:f>'Column Graph'!$C$3:$C$4</c:f>
              <c:strCache>
                <c:ptCount val="1"/>
                <c:pt idx="0">
                  <c:v>(2) 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'Column Graph'!$A$5:$A$10</c:f>
              <c:strCache>
                <c:ptCount val="5"/>
                <c:pt idx="0">
                  <c:v>Beauty</c:v>
                </c:pt>
                <c:pt idx="1">
                  <c:v>Electronics</c:v>
                </c:pt>
                <c:pt idx="2">
                  <c:v>Fashion</c:v>
                </c:pt>
                <c:pt idx="3">
                  <c:v>Food &amp; More</c:v>
                </c:pt>
                <c:pt idx="4">
                  <c:v>Home</c:v>
                </c:pt>
              </c:strCache>
            </c:strRef>
          </c:cat>
          <c:val>
            <c:numRef>
              <c:f>'Column Graph'!$C$5:$C$10</c:f>
              <c:numCache>
                <c:formatCode>General</c:formatCode>
                <c:ptCount val="5"/>
                <c:pt idx="0">
                  <c:v>200</c:v>
                </c:pt>
                <c:pt idx="1">
                  <c:v>198</c:v>
                </c:pt>
                <c:pt idx="2">
                  <c:v>231</c:v>
                </c:pt>
                <c:pt idx="3">
                  <c:v>248</c:v>
                </c:pt>
                <c:pt idx="4">
                  <c:v>243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339-4216-B49A-EC06DB8C6D79}"/>
            </c:ext>
          </c:extLst>
        </c:ser>
        <c:ser>
          <c:idx val="2"/>
          <c:order val="2"/>
          <c:tx>
            <c:strRef>
              <c:f>'Column Graph'!$D$3:$D$4</c:f>
              <c:strCache>
                <c:ptCount val="1"/>
                <c:pt idx="0">
                  <c:v>(3) 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'Column Graph'!$A$5:$A$10</c:f>
              <c:strCache>
                <c:ptCount val="5"/>
                <c:pt idx="0">
                  <c:v>Beauty</c:v>
                </c:pt>
                <c:pt idx="1">
                  <c:v>Electronics</c:v>
                </c:pt>
                <c:pt idx="2">
                  <c:v>Fashion</c:v>
                </c:pt>
                <c:pt idx="3">
                  <c:v>Food &amp; More</c:v>
                </c:pt>
                <c:pt idx="4">
                  <c:v>Home</c:v>
                </c:pt>
              </c:strCache>
            </c:strRef>
          </c:cat>
          <c:val>
            <c:numRef>
              <c:f>'Column Graph'!$D$5:$D$10</c:f>
              <c:numCache>
                <c:formatCode>General</c:formatCode>
                <c:ptCount val="5"/>
                <c:pt idx="0">
                  <c:v>459</c:v>
                </c:pt>
                <c:pt idx="1">
                  <c:v>509</c:v>
                </c:pt>
                <c:pt idx="2">
                  <c:v>421</c:v>
                </c:pt>
                <c:pt idx="3">
                  <c:v>445</c:v>
                </c:pt>
                <c:pt idx="4">
                  <c:v>474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339-4216-B49A-EC06DB8C6D79}"/>
            </c:ext>
          </c:extLst>
        </c:ser>
        <c:ser>
          <c:idx val="3"/>
          <c:order val="3"/>
          <c:tx>
            <c:strRef>
              <c:f>'Column Graph'!$E$3:$E$4</c:f>
              <c:strCache>
                <c:ptCount val="1"/>
                <c:pt idx="0">
                  <c:v>(4) high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'Column Graph'!$A$5:$A$10</c:f>
              <c:strCache>
                <c:ptCount val="5"/>
                <c:pt idx="0">
                  <c:v>Beauty</c:v>
                </c:pt>
                <c:pt idx="1">
                  <c:v>Electronics</c:v>
                </c:pt>
                <c:pt idx="2">
                  <c:v>Fashion</c:v>
                </c:pt>
                <c:pt idx="3">
                  <c:v>Food &amp; More</c:v>
                </c:pt>
                <c:pt idx="4">
                  <c:v>Home</c:v>
                </c:pt>
              </c:strCache>
            </c:strRef>
          </c:cat>
          <c:val>
            <c:numRef>
              <c:f>'Column Graph'!$E$5:$E$10</c:f>
              <c:numCache>
                <c:formatCode>General</c:formatCode>
                <c:ptCount val="5"/>
                <c:pt idx="0">
                  <c:v>240</c:v>
                </c:pt>
                <c:pt idx="1">
                  <c:v>231</c:v>
                </c:pt>
                <c:pt idx="2">
                  <c:v>249</c:v>
                </c:pt>
                <c:pt idx="3">
                  <c:v>249</c:v>
                </c:pt>
                <c:pt idx="4">
                  <c:v>244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339-4216-B49A-EC06DB8C6D79}"/>
            </c:ext>
          </c:extLst>
        </c:ser>
        <c:ser>
          <c:idx val="4"/>
          <c:order val="4"/>
          <c:tx>
            <c:strRef>
              <c:f>'Column Graph'!$F$3:$F$4</c:f>
              <c:strCache>
                <c:ptCount val="1"/>
                <c:pt idx="0">
                  <c:v>(5) very high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'Column Graph'!$A$5:$A$10</c:f>
              <c:strCache>
                <c:ptCount val="5"/>
                <c:pt idx="0">
                  <c:v>Beauty</c:v>
                </c:pt>
                <c:pt idx="1">
                  <c:v>Electronics</c:v>
                </c:pt>
                <c:pt idx="2">
                  <c:v>Fashion</c:v>
                </c:pt>
                <c:pt idx="3">
                  <c:v>Food &amp; More</c:v>
                </c:pt>
                <c:pt idx="4">
                  <c:v>Home</c:v>
                </c:pt>
              </c:strCache>
            </c:strRef>
          </c:cat>
          <c:val>
            <c:numRef>
              <c:f>'Column Graph'!$F$5:$F$10</c:f>
              <c:numCache>
                <c:formatCode>General</c:formatCode>
                <c:ptCount val="5"/>
                <c:pt idx="0">
                  <c:v>113</c:v>
                </c:pt>
                <c:pt idx="1">
                  <c:v>114</c:v>
                </c:pt>
                <c:pt idx="2">
                  <c:v>119</c:v>
                </c:pt>
                <c:pt idx="3">
                  <c:v>92</c:v>
                </c:pt>
                <c:pt idx="4">
                  <c:v>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339-4216-B49A-EC06DB8C6D79}"/>
            </c:ext>
          </c:extLst>
        </c:ser>
        <c:dLbls/>
        <c:gapWidth val="219"/>
        <c:overlap val="100"/>
        <c:axId val="117905664"/>
        <c:axId val="117932032"/>
      </c:barChart>
      <c:catAx>
        <c:axId val="11790566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32032"/>
        <c:crosses val="autoZero"/>
        <c:auto val="1"/>
        <c:lblAlgn val="ctr"/>
        <c:lblOffset val="100"/>
      </c:catAx>
      <c:valAx>
        <c:axId val="117932032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05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'Map Graph'!$B$9:$H$9</cx:f>
        <cx:lvl ptCount="7">
          <cx:pt idx="0">Punjab</cx:pt>
          <cx:pt idx="1">Rajasthan</cx:pt>
          <cx:pt idx="2">Gujarat</cx:pt>
          <cx:pt idx="3">Madhya Pradesh</cx:pt>
          <cx:pt idx="4">Uttar Pradesh</cx:pt>
          <cx:pt idx="5">Maharashtra</cx:pt>
          <cx:pt idx="6">Haryana</cx:pt>
        </cx:lvl>
      </cx:strDim>
      <cx:numDim type="colorVal">
        <cx:f dir="row">'Map Graph'!$B$10:$H$10</cx:f>
        <cx:nf dir="row">'Map Graph'!$A$10</cx:nf>
        <cx:lvl ptCount="7" formatCode="General" name="Total Revenue">
          <cx:pt idx="0">1314385</cx:pt>
          <cx:pt idx="1">1308503</cx:pt>
          <cx:pt idx="2">1381150</cx:pt>
          <cx:pt idx="3">1353090</cx:pt>
          <cx:pt idx="4">1439951</cx:pt>
          <cx:pt idx="5">1412456</cx:pt>
          <cx:pt idx="6">1376333</cx:pt>
        </cx:lvl>
      </cx:numDim>
    </cx:data>
  </cx:chartData>
  <cx:chart>
    <cx:plotArea>
      <cx:plotAreaRegion>
        <cx:series layoutId="regionMap" uniqueId="{008A3677-E050-403A-9DED-2B5E5346549F}">
          <cx:tx>
            <cx:txData>
              <cx:f>'Map Graph'!$A$10</cx:f>
              <cx:v>Total Revenue</cx:v>
            </cx:txData>
          </cx:tx>
          <cx:dataId val="0"/>
          <cx:layoutPr>
            <cx:regionLabelLayout val="bestFitOnly"/>
            <cx:geography viewedRegionType="dataOnly" cultureLanguage="en-US" cultureRegion="IN" attribution="Powered by Bing">
              <cx:geoCache provider="{E9337A44-BEBE-4D9F-B70C-5C5E7DAFC167}">
                <cx:binary>1HrZkty4kuWvlOl5qMJGLNe6+gEkY83IXesLLZVKcQE3ACRB8uvH89atmpK6prvaunts7oNSFsEA
sbj78XMO+S/Py9+em5cn99PSNp3/2/Pyy5tyHIe//fyzfy5f2if/tq2eXe/7b+Pb5779uf/2rXp+
+fmrewpVV/xMEGY/P5dPbnxZ3vzrv8Ddipf+qn9+Gqu+u5te3Hr/4qdm9P/OtT+99NNzP3Xj6/AC
7vTLm2P3tXp689NLN1bj+rgOL7+8+e4Xb376+cf7/Js5f2pgWeP0FcYS8pbGJMaExopjhRl+81PT
d8U/Lgv1lnLKZcyRUBjhmP829fVTC8P/w9X8fS1PX7+6F+9/+sf/vw/7buG/f1v5Pvl1z0n/usTj
9d/39PP3Z/qv//LDF7DLH775w7H/eCT/0SVYalt1aeVHVz2P+Jc3t1NXP335bfO/nvt3v/lPnjtF
byUjmMUKK6GURPH35x6/ZZhLwihDkiCKyW9T/3ru//Fy/vzgfxv33dJhd/rN/yXP/mowvg/OHxLs
daNEUkoUwgghJcT3GyVvMaOSYIE5RTJW7H92o/8I4w+Zd/tkINRP3Zufftzv7fn/g+S7f6qf/Fi+
ru+Pdf9dEP+T+Uf421gySqiUFMWc/1j39K2MESYSCwiOxATS89epf82/v7SiP0/BPwz9bgO/vLk/
/Vez8AcA+J+FhHfjCO3i1j19ffHlb8fzX0cGiIwCNOYY/QrICCD3D4gs0VsIF2C2ZAyiB7H5bepf
I/OXV/Xn0flh+A8Renf7TxWh/VQ/uafxtwP6b4gNecsVERhqIwasouIH1MZvYyUQRZwqzqC85G9T
/xqbv7CeP4/K7wN/iMf+n6tiLk9fy/Xpf6Bk6NuYAlTFMdSDjAWDbvmHkhHyLXytOKVYSAF19UOP
+evL+vPo/Dj+hyBd/rmK5vDk1qfuB4r53Zb+s61GvcVKYsViRIVkGIrij8Hhb4HjEIaYkDHwyx87
zV9Yzp9H5feB3639lzeH+38qDLs8gah48uXo/htDgtVbFhOgW0wxpWKMfyBl/C1GUjEgAOz1Ilbf
49hfXNOfx+W7wT/E5nL4fxubH/jCH1TB75opfRqfsr+Lrb989e/7Bvn3w9B/j7v9yq2OX395Qxl0
jj9U2OtNvqNeP3TofzPyBajiL28keyshfAhJzrlS5DWE4eX1ihBvkaIEA9X+lT8AWHa9G0uYG4Hq
gBKEzkUJETGFQb6fXi8RIISMAX+nSjHMECe/q9zbvlmLvvv9xP7x+aduam/7qhs93BjmGH792ese
BcMKNCcTiHNEBMF/v/78dA9KGn6N/9fYjYq7KZ73tuKrbll7Vea1nvz7bdmJbtk3oriZw8vEzDe8
0ru5UY+v//IVn4YQJdiII5vEdTlEt9USX/wQS817hTI8rcXNytiNmHHzThToGptDZeyls5vZsYkn
cY6qp6iYBp3T0u/+EIo/2VjMEP03W2OMY6AIAmgzKOfXrf9ha5PnZl7ied7DrFvKiD+FoQrZXHVY
tzZPW7rchJlWOz/Fd1277CPQLOcYTTTDknzFYh5Oqi7tqRyHz9Na4l0zTsMZ24+EV8MV4mlXIHbr
rGfnqVuLxCxp3kXtgxmKoxPrehpf/xgf+RRuyJKZ4fU8iSExTC1aWF7erU1Rn8VqbeYdMseZhaCr
NvhbF8qXPvfX4ATgyzrIKMtj2u6Nqs4V67Ocrf1VOeBCEzWcSt4uD+Vq1psFq1IXTZ4tNVeHZTXj
CYWl0Gzoxt3aEz11Y36db8zrQsRPfTs2hwaVx+CUvJq5uMh8mj716OC7sDfb3H/MO5LKvqSfujHa
RW2Mdh0T0361g09n6aq7co37XeHZdtnyatKOULJfqmE75+1oElsqoX2/vi9KfGt5P2gzlPNN6F06
Wdach97xwxZ4MqNRnBaU5wlnzf1Q0UOMRHW9NQpdGpqiABEbXUvSsi5EOrCWJ6ys0WmInR5azB7i
5SUod82jctOtoyZdW06SuTORlmb1SbOMOEG4qk5DYVNM5aMUvjooNEeJ89W0670hyVSiz3bG5t3I
ZbWPG/vOV0Fpts5typbQn5hcisPKPyB0DFGJE1nMZF9PpNvNc+cT0mVkSrvBdkfebjidOar0irYv
PVSgDmjd0XzbGz+cxWQXbcH+0W3ZH5CtrulSJCRub5YCPYoq6LjVCJuQ0KW7REiMiaoXo2uW67iY
7Kke2buOVmQHLPiLqVR+ZFvI+l5up9Xx9w32azqi6l4tZj5iK91V7pr51AWSVcVcp8QVco/r0D3a
EJ9X5t25IPnnYRDuirLS60UW8ZkvcX3dhvC5GfNc+83eLKPcu4iVSe1sRnl5JGTT09zECfPKaSNz
o5d+uxPbeIxweUXHwehxaO9YKLI6avrEqHjX1+bdVNvbqp5vTB0lMpZCy4nvSGBHt5FKLwIdzEZS
05RJgPjreHZVShC5TMFrRX2byODKRNiaJeo5Ei4kqJTvRd912sZ9sRtnUmgwfpI1U9bkaa/yq970
n3iFjVa+OWIOEDbOBWRIFem8poWeadtnfUcvWxPvO74OeoiaTquoO9Jtueq5uzZsPfCYZggqJymo
23u8JC6/adb6enDuyrTtxZP7EtNnivMT584nfNsuEZszW4t9NeWHuoyOvuxDwlpWZHTmha5N9W5F
Bk6w4T6Ty9Xmp2uX+xryZ0mKUH/Zcud0Uc/Hrt7WLE7VimZdbP7cFybABZbCelNuDrzzOjL156nw
OCmpTR2WISVd0+q8ZR/GyH0yXgxpHPFWk0rUGvsTG/JLbbf7KDr3aHJJX3RJLCtd9vmZdPIDxBPA
jxwZElxPISbJ0lf7uSweqwpBYObt1A9K7FqueSGuuH1fteP7KQI45QvSdiyOsM4Tsq5KUDOmUDOH
3plTNFivN+cucdnVcIVfxrFJWWUGjdvtupUaLeEIxLXRRLRp3A23gqJD5286GagWZP0cgPMCGuVn
SDGW8MCVjqPg026CZkYUfKxZ+aFZw8Vtbt/D7VdGrngerhwT+5hnbYSHZEViy3xU7FeDs6mDnhQz
+dl0xagb8dlV5XtcuZtcqW/rql4itSltSnocqvKqyqlNoOV95NtN6ZtPZk2k+9B3rUno3Ld6qopY
q3q6IDTuS9REKaVTf5i66LpeYY2taYSuymHRhFVfEPm4OPExWtqDDOxWFN4lGBWac19k07b2iaTq
Bs3dAwniul+Jyea8RABj5KucFwC86kMe9dOxmVtI3byvNK0UStaIsn1fiO0BedPqWYSkL2ulWxzV
2daVL1uPWcZlIuoSHXBcfQhlbdIpmh86hiMd2+hu2sbndkTiYHr6CfXu82KdSHoRoWymYj85gBci
C6Ol2lBauMqkXM4nHojVpJnkftqg+XEPH7t6LPWmcpqpsd2tXbtlU73db73Cuo5YVhYkJOUQN2kz
1xcz5qm0UNXIL3drV1vtXZ/krTeJK82o1WanXewXpbsGmvs5bpDfIRZmXdlnP9Q8HYzn+9m2vaZS
7AtbFgATsXoI/TUqVasrNutQ+nHPcQ/IO8enKHKnJbiQCWgNADiT3go3ZL0MO6/Wm7LwXM/zJ9jk
dDHKsJ1xock8jjaNqPmyLBKn+SA/rDje2a4zeu6mj8Pi4sQJdx3x/FTTfPgS+8+4cRdc2UpXztbJ
PNafFy4z6TnVUlZjFoXxWLZ+PjEX37GGtpqNEEI/OCiZKR72M8n91d//SCSyyqB678vyyJWgWk2w
DtyGQivXGN2XbNMM4zpbJPWJraKwH300aOezmDXbrlqd37VyKrV1DGvvF5c0zWuCqRs7bxs0ve6Z
FDWgcDXddgtrdbmoLYshMythqxQ7CK+K6R62pHHki5QLm7SAhd2k4KY29RNTQA6Y0Cao9ygvNGqW
LWGkesW/a1Cn+Y6JCBoiX2mytihOwoZuQrt2hyCiDz3BECvb3Bdj/xRFA3AxfmK487tViDnxYs5v
jKuulGCHcovjxExRf4U6NiVxQ5srTIxJi2XAWS3bKCmn/K6fK5GWYph0E48+mdr5IV7lYxmmXRhp
s+f92mseq29lwAtQxPrBzkdJt+E8KProioqk27h1aZd3hd5Cnu+ip0ZBx92GcGi3qNMTx/Uhz9vL
GnV+XwVzb9D0kaxrDRgUYt0U7bWf1kyGbrvth3IAXHBA3gKbDwZPYa/U9G6u8TUpWJHYgdK9XR7t
HLmUUx8l43guhy6phllkRdhoGtB8x2k/7dDCFHC/+n0VjjXqxTVwi34qwp5MwL+lIeLI+0kb5cq9
c2MyDBRlUdsnM11P+dzkR06j3RoksJ5qxQmPcihdm8l4aN85aDKmXp8HyaGtbqbZFQGlPm4/yiE8
NGsuoBqKMhvbkgAG2GyO4cj5YhpN26jdV+hz3QBvNVNxik34Ik3MU0DtKbESmmNPFXlQ0t5JNl+Y
HczdHM30uii2dzi0/HZSNTCiRnXHoSHDrlnZroka7Uxb6lAN13yglzHnWd4swGnwnM2i8UnJ48OW
5y5peb1vpSzTOl52Mo/JXgZQCWjaTVtQuxqLL2MJ5KkT6GrqLbmpzXhZfV1csS4iN4ocJAvlTdx6
2Imfy0PFY83KBe3LmffHPIRGD7Im+3UFTeWxCzsUCEkKuckkbwLKKG3qm9JJeTY9PtFx/qBcwXXV
GSBATJM2FSIiOxdnSyXGS+uKR1rX2TRUh+DYfI9IMd8XJXSYYXL1UY0L14vtyp3KyXyuh0+t4HSP
CmGvqcflroBTvWtrgfRcz+3eSiideiEvgyuvDAkynSiFDLGLTHqDSVr1brksXblcNljYoZXz52pt
m1X/nwsRAgQKtTriNfJHCSi9tf1uW+Pons4RULelHzVXdjubpZszVY9RUmPcHZTZ3lXrmnmzxY8A
iPF1PS+dFkN+Z6vc3TfUlakinT0U/XiapDSdNv7WMsEefQnKJh62tMbD8gksydOMxeeWze2xRZZe
EXVPXVNeL+FqmV1I52a1upcECnEMn+1W3gNFfxKb+EJiksmycDqv5Bcnge3FM6BhE/SCyGnzAp4J
r0Bh7KCXqQBYLs/xJPJENXCIY90e1zqUSa6mXUFw2gr6eePxndu6oNUqp4RFQLMwKOkJ2EzFHyrO
RDqS7mrFts9EhzSf+utxyEOWK2cTkMwJGot35Sd/ycMhQksmKQm6XG8mBr0x+tiFujm0jEbJvPrH
pdQRyzuNagWYwRVOzegSXiyZ7SKjiy7PmrIvD2Fhq3ZQBr2oPxSCHjYqZsDj+lnk/c1C872Kawj4
WhlQMu0pGMfhYNiHOJr28Oz0U1xEl7Ia1a03PJ3m3Ke+W0dtPb4Jgg+6sEudWGBhxzE0O9MNqXdD
9VAHjrXtpNpXzeAy6ilO5mHur82E0jHKbWaHPgbPob2vTdlf5gKBaoxGoPBQhClhXZUUavtGh77Y
N2ZjSYtpvYuQ+dJNH2xd+qsadqawjY7VpuVg270Sts2gTZgdsVMG0WqSFURNu07wm3m6gTwNbqqy
OKqBR0FzsB3qtbNouYKONb9rLEZAJZYYeAq3aVFx+eDrme9oPdGUTDW7LQTJfJVX12Hw72K8llMS
WAqhv0V2Lg5mnvrzyvP+pPgnDNZruNooCprWm0yrEOhB9CtLpKzh4IryaSJZEPLU+PIiujLWjm4g
FPot2baMt7PSQKtucFRmqB7bPSB9OnYz39cvgWhRd8s5Lwc4tq0hKR8jkCaR152dU9HlX01Mt2QS
5LBN28uGxneDYk9IrHqSXygbn7HbqsRP4wNtgVtsXYR108tTpcBisHWRg26or2XdpGqjV5ayXS3L
x9wWdULJeBercD3LxulQ5G5fkGgFQs/v1njeBbXNyTqAQhqCu9vcuCVDO1a6Xps56eyyaZKb9lqW
oPR4vvaZUS3o4v0s+3Unysalq6Lj3qqXaSDlpW/6JaFjJBMUcX5AgznIYkhzMdgMkHzUMWpFmnsM
dkyTtGMfgOea8Rm0XbNbybjuYLpCTzVR+6UH4lJX3GtOlg89s+2puIvcOKdsnrFeC9/tOgKAIyef
dGOYThEf1NkOcZFGWz4kc1u4c80BT9ouvkjJEjjGXDtsvswOH2vCDq1Z46Ox7GMbmaQBQQrlR469
LXQVU3rD7FW1Lm6f992i5yGd5+2gmmpOpZtuVD6AgbLhnQ32wxSJk/KvTGtFl+kVxMZ8/Diikemu
HFAS4eJ9rr5ZEWVqBYEzRdwkviorYO38UyXXhzVfq2QxzurAY6PBYUhnKG8CDpr2qzUpG5EWbju7
dQaJaC7TEO+mFpo061gqp2GDBMlTVXQXFrldqAsQdHyhuoOKLjqbrtGyjxf5WLBmuqo91UXJ8l21
TJU2lERXWDzUXaV034H+AWlyBbQWtyQTLHZJ1N8Wkvcnqtpdbpy7QUUQui3qLnELHqGjVruiMC4R
Ra2yuQe9AY+f2mSr1R1wK5dMQ8NADG+pChXPROQveK0uKx5XcB7tbUwxvYLOL8F9gO6Lqmo8j31U
6Q43+Y1oF5TQ9d4WA76zDQe6lff35dI+StU+L8DerpSLZIrZ9riNyO3cGPBHK/inISLFiZCu10yV
nd4aOiSdSeDA8QFBeqYOGHVmDTp2ftHFaGUicdntSeeOr6meeF4fXA7H3JaeaCVwfe7ExrQP9sGL
6Ruw5QbqyrqHvMhT3lmXUsy665ifoCWKczTI93FY/X51/b3vmninBJDOnoQt3WZ1B6VRZuAxb2eP
PT3aGu24kxdnLWTqsH3ZoiVPzJAXGUyPaf+u9TnkyehtGoki6XIgdR0zCrpIO+278A2qvjl2luZp
waxuyHYNbzOFs1zFw9aZ55Iioy0Cg0J05qsyg78nZH1CE0LvDI/6XR48CAFbb9cMNptWbjNZ6ThL
oZk+NfAu2BVG7AA93R7t5CddKhQdwba5NVW+3hTsQ6NM/QopoCKCyYGo4/VQC+uyFrnxo6P2HijK
rfNqOTS1nO/isEXarX5Ol40A0jpzoKq+bpZVZkW10aSpA+Bgd7c6UOiyqh5CqK7YVnW6m5pSlxEx
SeRMfTbhsa1vS9+WB1q5h75fLp0vm31dbrvYCAEeytyAvdq9m+E32VY1tZ4n9slHrHsBHzFzi5Jn
bKDP+6V+F9ZyBCDIYDpgMlNME0MIPXYNMPDNLDYFh1c7MBARHlXGFIp3rqu2VDbkPS7ZDoHllfGm
0WDxldANvbgxUZA6mH4F22rY9EB63UZUJeAIPhZgaSd9i/llwX2y8GEXbNPugx/ARZnWfl+Jal+o
9ko27NxPeEjp1tgUgbenl7Z4v7q21o2DsdK4fDfjBA/5qe/X+qyUvcxGfFR+2leMwM75bii6m7EY
zg5P9xiIoAHZtRRXs2oOCyZTMtnbAhqLj+ZdtKEvvViGhDEFwG0XcLTa5wgs+yh2s25JfehtSfXU
m/O6+ns338oJygKGAGNpX4Ag6SVWkV7BHzcbNCuwVRGFoCBIq368HUhVJYy38PqReQQd7QA9gR30
7lJBb+973qZyYwNMYNMtJkMy5HwPl0XCwftO5vjATfcJijONwEXbV11IIrIC8pkrDsAuMbthXjQJ
kOY1iSqT64KqIls44LSS+Y6A3qvhFKu4TcYF/B51NCgmmi7QkF4fCSxiegdnfAOSVsINgDKTtYR+
GsnLCg8blpU90mhK+qWiug9y1nwW8CSgex+16BH3GGsxnkk7nOD9ry6N1Qg8D0+fBIq+1lP8wp07
L3IEDPrEJECw8eGj52i/xbkCBJqK/eDYl0Dee46P+Qzns7WncR12Ufk4NiLStcRZPAIOzy27TIY0
eq9A9NdEl3K6J8sej3hXsNFlppV37dyCsCr6BJ5xgRMHzuc3j1YHJq9IZP+e4fmjVfLDPPAzhVej
EgGKMLEjugN0e/TNuB/ZcIZXAm85vNoBhNZb0BrzrKGfgDpvShAQ0HUt7r/mm2zTKZDTCJQxq8ZZ
GyCok0/XLtwQX1+rvnMHNoSsQeg6L6v31oL5K+G5lh474rPIOs0QWPxzszwYyZ7rAYPiUVfjOHyo
wZiFnLgSTp0n4l4ENl+ZnLu0t8PdrPIPomS6tPNtVIYXa+0FWs+3WZgqqcE8Cd3VsMlutym0i0HN
7SELwT/pMhDXRlM1Dikqw03c9OByLtOhifr3qIgh+aKoArLScLAnq1rn4rOKc5K2aLt3xhTn3PEk
HwqRRIZX2TLlTvdbT3U+gR9MY/xxMvlLMxIgg/GsdrgXcQqSXPfj6HYISGm/SH8wIujOTxRMqUsV
QzpRO7PUzu4ciU9+nMLZCXwAk8WmSuRbOg9lkzUt/zwFoC+xrI9ekmwZxuXU2VeYHKKdqiObrT4i
x7xcwdSofMbX8UOFMLDyxscpqU1mIU03UJCvcuXjNDqWRVyA+SBRm1m1zDspt0nno6wzw4c8Y2V0
X7f26DvzoR/BWsVr22YL6A4cUXwq/co0awzaFRNKwAsbklCP/Eq1QDmIIIlVQLOiqWCnYRjQHk8m
OoYYIEN4c5Iogqrqm6RhOUqXpmC7fqbTKWzb0ebYgz+1Lhdc5uni+zONfPupM9vDqh7rGuX7DrUl
OD7zuItYZFOjIqCKbUw1fYqwqMBmyMFKonOusQgnwKyPih7HvMJZMYRcD8i80Dg+jy0Iw/jDanuV
5CCr9YSW89Tj98xFYLv1UJD94A+LSsH/sAnNq3TDbkzXPAyJQK1K8VSZM1g71xu85nkY8gVsBs4n
MH3iz30BXcb14SmAJywY4Gi8zHrCS5Wu4QuxQTu+fumWbd6zyJwIj0hSuQHUQ761WYjYSzzLQyHT
bVXo2lmypMMqckBYQUDCDQ+VKr72nkCL7tFNuTAgWYshgCEN3g3DK5x2st13BJyRcixtMq2TlsIU
72fGvs3tcgZZzy9dXe74ysA1NLJP8xkWOgAB2Jl1AHqRt8uxMM1JjnV9K/vqSbTtfhroqCMKCrwk
1cM2ErSHh6z2FMAejIN00JTKNcNRfkXm/pG7HO16JM1eeqx5XrRgYOZNWpbdx/xV6VAmlc7d+gId
4hqMpBYySfl0m2ybgl9Y9UAWcBTAX4TsTGaPsi6aTBaxtt5HxSBPGwLjs4pkhpaoSr1waG8D8FK8
2Wrf1v5mNBPdkyI1qBmuQ+G+FKTUICjLmzF8rbmR7024AxsVBbCowVgL2TBvR16Jq9G57sTpgk/W
sqcGnuzoGsjHIV7cqbJhuGWo/lbm+GPX1DwDRYbhqS8wIDTZZDTU7J5BLNirUYF/PKBd05oSGv4K
MDXi5eBsd/J42I497djJizJdWOevKZ+nncW7qgSev4hqvZYAwwIeOH8C6s1Pzert4zwL0FJNB017
kcCDcwdnk/tL0xXzxYPOT7a5VVnVoNS03Xhd5tVh3brmIe97aGR0nrKlHMBs3rr9bJBKRSm//W8i
zqQ5Up1dwr+ICAQSw5ah5rJdHtrDhrBPtyUxSiAQ6Nd/WXdzF8eno8Ntl11IyjfzSUUGO2+Q/Eml
So8zhONxVuMTBs6npiF2p+mq9xDkCk7JZOljgKTnKY4xwegZUR4WSwvBSmXm1d1/6azqczekard4
6SmGyoO5Zp6bajVF64XQC1E5I7VkiflPTm10dtUyZHJOsdVU1M9bQlgWalimVbMU6VqN5ebEH6aG
oNy67W9fIwgcsJefFEZrCC4hy3QQL6G2+HQcLHmd2H++QFQRBWFU8ApDAIN+qeBL5QlFeMfGGnJB
l0NN6L53GDp9K+LSYR3n2t5D4Hsepo3DRtX3y0mOa5QTsBTQho27Jb2FtDcsbyWMW1PLppz8ftv3
A9JzXtHSWYGIDp6RMV2VtbQPM4aMJe/ioQRa4fDmjuOeLFqVPZ0Ynija7KIqjTL/21Gs2LnHY5qE
15DPDtHQ4EplIDeF/0BDIQ8YxeBmhqksZnB/Zde9tn6T1y03lyqNYSoDSMgaxILLCm3aN8strTvz
XKu4Qxbivy7d4B/nsQOtIbAhi4C8hQJpJY1/43VmD2vv3ZZhQaJN/D9p1KT7Cl8wiVt7qtyaL402
edeOH7VT14nL+m11OOVDNb+Msq5OpDVIVVoNLT97f+oeKtz0iL8MTsqPaGiRANP6RoBy7D2P6uco
4MmZMvY2RAx63L1XcX+Jk+iBrupvu/pYVuy2LXMRzxW8S/bAIBFyn4Y3/P/qC68QWwJfoDd15o1J
MQRe7gf4pQ/DMBUBXN01rZ6ZTp9stfcW+uHV277WfZovqf6g1ECKhslf0Y111kf2NHobyRYWHxPs
7NnqJa91M31I+beah2/Jf7mx/R5DxoWO8YO3bR+2L0mV9pnk4DTw5r8HLH2uU9pgD29EJjFkhuSW
LOQ0Cn32+xnow5isWTOos/RdJkL5mzj1kSIFx4TzOzrxG2KDqZDlZv1Wf04TZHH8Qepo/yt9WLYM
n+1LPynq0f8l9Xr01+YUR9t3qqJjE2pQRSR5wAD0an19GdPgGMj2Mpn1Zf2ahk7h5HZbZsenQEV7
18iMDu1niIw82wI7FCLBeYK/TSf5H03sk2v8TKYgJpbkCKW8lbZKd3Trg7OX1iTnlRuvg9+Lp3SE
x+Q9IKkKfpDyXpFC0D/VVv9uBhxIWkMbLZqZa2uZzplaH6RXAxvQ2962HJknGJ+XRXjXNmD114K5
OK8qHhW+ppiS+3h8rElELmR1ZU+iHn8l3Q7z8PQIh8KkWwwDN3HnzrXHVeqfuqn1H+GxJ+s+2aT9
0tXbUMwSvIOygzmupC/miMoXRUmF1C+YijZoGDxV1V65tP2Bp+THb9utHHlTP0x8ucTwli4BIZeO
xdMrwc6TESpFbpScinrVYemGEWNeumWB13hFMxu/ZAxKJ+LJNw+Ul3MSndYI0XtDucAwCI9hZTZP
2lnkK9iJHV43O4kFoY/XBHvNx50ZYUA2VB0MIII9qRC8b8OqTpFYuowvyaOzlO/nyLq8w+ot9NTu
A8SoHM5IMUaJO7SDfvBkqhA6QoWqbdpNVbCefPPlBf5/o+hY4XemPg+LhhMkq4LCOHxeavqH22s8
z+NJNaAvAoO3K1Xi2MUTXhb27wK8eJUtfrXD4+pfZWqrknB90rHIPYwU35oUkei7LF7Sab/wWsAF
dpB6HQIf2tloV4WYTHWL3K3DzpVHMbuaqGteWahP7drWh6hrc16v8iNSv7BpbYZ4FEiNi7Hk1IwA
6D6lWP4hO8IPnDU+ohT2mNTYRmo+wFfAnLzEWVXJ9TOoVjBCWyLOjU+nnRdc0jvpsjrpnqTyX3DW
AKDpPW9fJ2AFom6Mjza2cTG7mGLZ2v2SGnKaYwyTVUSfgFyY87LRcadXedA9rPqUOFIKDHLHwCkN
W21gyP8MNvuRdEWwsRpRVFo9gFMg1zWbUNLJxZS6z6CHkgJKbB4gJvrjGmAWZD2H6wmp0qbRdglE
gjR5C+M/SYVwVmhV5SNWVsMG/2s1sMHnxf1b6u1mlubUIH24zKkRr1OyCKjMuNlHElFRPatCiw0Y
iZTFYpnMNY9+Zot/P453sSbBP9w/uGhF3Nje5Ja8paJ9hvCD95FsBwtULkd89WaZ2LKtbU9kTopt
hiCDXGZ1q4pW8zkXPA2yzsWPEXdDFgzQIdUKodRoWA8w45bZWz/hJmDewBdEj8qC9knnl02zS8j6
oobP+RndSYmN/rYYXONgBIBBvqo1jP7YKEQmGB49NrldlIp/OGDDGRTCqOPfoWJtXi8QKMh9Uxo9
1yIFOrQMf/tpgmWjU6x722dLouAbNC9DLGGquWMF3GbnxpAcWGWrPBHjDSfadF3VglkYSNURAet1
Qcx4orP56BR1MKwAFMaJelVUtDudgCGh1KuxK/zjoT56fcRzJyC5A7M8NV4SPApPnoMWeMQszVoO
6xbum+BCl+Sfhyh19JYapxZy+S4RNx/gFcJLMEj1MON46374Gt9Wv16yDXbZZW1PzNuKpK/ZJRHL
bVHTmUTVR7CsXd714oAnJskEzq0MxxXSWkZvNklPFBITyUiVWToNhWq3PjcbD4vOpA9axmfSbWsu
CDJEHAht5ghiKPBqcYCgeGUdv8e+Jvfi7pHNFCFJHSN42E44BIY6E+JfL8xehQwhjMAjhMzER4CT
E5kz0fxMbV9l1HlD4ZS3FmQaKPAdD6NS1K6ZN0dy7/s6T2AZY1Bpgl3iYXCoqyFXHBP7rJZHf6oU
TtdR7pTFGlLD8r3S3arVu1ABCEYW7lqfbvkGxx1HfErzcQyx80RIp1jbFC1edt6y/uba5D9dL3/M
mllr3B7pdbp3FvsLHj9IgA0QxUiWL03qraz4ivk5QNDOewBcNc4tLxiwFY36lnYWmjzmSEMc/Q0F
HEGAjNCHowfKCRrL9sFDLz8W0V1Gcl61flF2c5COsB5qjITd7O2Ua5+8E9u6spoxExM8QRn1yHfs
D++h+m4HrNeoq3dj2Fb5oKc8Di1Cq+WjZoufsxoIha+inRh5ERj+Sa4WrGSlRrzFpH+xoY+UZgjB
WprxaDfywnz+ATLOFkz9zk2/ZGacphLZ3W0EyZiRfmxLyXCySI5DrYlflF9/mjpt8nQPgAaplBp/
jVW/VTzyfAXTYbZwKAiAzv280j92Yi5Lg1mVPoygboNo7sNQ7dvN35EWWcxoRljT0RcCud8QwURW
18gYeBz/8LhDUuY/tG45zYz2mFE9k69ImmFZYGBw7mWs4bwsw5YjbPlxAt6GFhM0PjK5PkKA63Eo
La0sKQM/PU81+c9z6ceEeddNyZilHHDlMjfPLaMfgw8vcB6AYmyXVPgvsUsimJKp22vhvQdb/cra
zIQBvnNsAfJG/NsqrJp52Y5R89oM6wfw2mCH561oKgNL0Y3YgBdS+IAxJJzowzpCKM4uCnMZRR9I
eWv4w494oYXHU0hcR/YpV/9tPGnKJNuiZiuBseGQj3qwzOv03oX9rjHzck6Xrawlkrgt2HeVoRcj
pk8LXndj7gHLY8hEufEVXB2oQIQxet/F5n0SeJSD87QR94P38s1j0jzME/vp4KkeZT1AtJo0R+4c
Fguw7gJxT9FwilTJQMe08QOMaUznekkfJyC4DeLwoBu2W18hlUy6DARMddwcNztMqZepaq9dG7F8
iXqsyPXm+cla8D4j47heEm9+bqJmysealf2y8afYdoiLxldEGb8w4sPMwg64gOZlerSZcqTLm8Ho
XbKasuFghJpKXmeW/K5iyq1Ib57dEFeq9slBEoO7HsCBJUFzIkv7FccUTj0EsiEin5oWsZe7M57h
U2Pdm+VLVgXBa5gMdTHD/ndL7QoseXLnGE6hZGXotSxbTLvsGhX8Z0HztDzit9VVRaNGlQV8vtV+
9NSaDmAXsIamtnunFpyQUj/0KqTwmtrTRCeFRdbUQEgJVhTLK4jPS1eM9fgrFIaphge6FKD1oDjE
oZuXvHG1OwmJ8VzKG7iv75Utj7Q7Jwje8gCeQxaYDqwB77psxdaCfKekDTjGGCRGtogr/7uEw99J
T/VjJMTf2KgzeLwlm2jzmYzJqx2x83tb86il3c4cdppUBL5lDUy6PzQhYXvkM8/EIX1jq7zwhc0Z
ROcGjQ8QifEciGCYRX46QHaGRYLZZWTgI+mQNMd+dO9rNf2I+slLyesWcJexCjvVdqe0WXtpYWPO
3PuvTuf/m3nqbMLhGHVi2c1cDwVW0j8BihBG+SPfFg9BuX+wnvzS0YgQI153FEbtsjVPg41lBk5z
V9Na41djgcjCqC+b8E9l1r2dQexMkYaVNdVDZizS52X2L35QHf24/xCcjniiQwVB0RWuSiUIz/W0
LOnH0pQO5z4qFMzt1XoKHcc7R8OibURUGNG8Uxm1iFyvTqZhnqgNi8lOZbhVU2YQLyZ9E+82Pe1q
BDB5n3anaSJBjs/WUKdfQHYmwBZFstJHTzuebWZ4TFnRjdET5dj98DWuSgP1XGKHycGY12YGJjCq
4LUd39LJFElaZanhf8ImXU9dG8YFnwCB827sHytbP0Hn0mx0a/hOJ6R3COxHNco9WC4QC37vn0at
nmVYbdeEmXLupum7n31QP9EIOBJbzU4m47brNPLVfggQZlMVZLZL531C+/gcJ9taQHYgnb9zLXEE
37WpRgoXRMxfyEkPvQsPQxyJEzcr5nTR4UQdG4Tf/rDk8zAEwOVw5NIgOumeAdTVZtj5YW/PdKJ/
Jta3eZKu5CUcv3y/xlyfYk9IRx+nBhdqhzwF7K8St6gf4kNE3H4KOfa73gXnWa7iXC38EtpTS6V3
HYbmJAFCFFQBxwRpRAuMdRUaFgO/wI36AuLjXpcaAyMjw1T6A5W7IOoNygVaPyxVcESrCBNWpwyM
K5Hs7NKh2bOO9cXEOFhk19LC9yFTNo9+jqapLnJaX6aKOKANanl2NTRqkqzlmOJPvGXRBQwmxvdA
NLsNQeIePsd0ENFIXjAuQJH3v42Fp+AwIE9SHTiPyc1aoOJkViLXXn8hzB+OeIPEtVMDHlqfn1w3
P4ez0Af0iF4jAWeCJxPoqA44AToE8jwwdU1SixEM/Y7Mg6G5U6RJy+qjSV6M8Ms7DWERWuPQnIuU
bVgKM8kENu9d1L/0W5/Cw4P6dnCyOTjkHnNGGq7vbAyBsxWQsA9x1X2GK6YzZ8xvEgLi8X/bSpzG
GaWANcZiEThv9yrtr+CGwCjTMPd8lCumVpwlOeHxRPAhMWOswPwzM88fmD/zxFNQlHq8Nh7/jcLk
siYrBlKOAzBeW6B9AX2b6CUG4BRP0GmsScHBWP9nwiGVoaHxIMGiog2RTejRIjr4XBzgIjmg6DGR
UzS5GmHOfG6SmoP8arasaueS2f5ryDH7wDEqDUPhp/pTr+KkKv2RNIaBlcMBSYYi+Y9PyTUcqmNr
XLESFC6I+47mdKcG9c9XsCHUGCIDlc1+3ijJe9ZJvBwuSwKJndQO8HYDhLNu0qPheE6bFumAIRFS
1smrbZF2DqcnRul89RZ3ZuNs8qmdFAzD6d/aMVXIhVNMLLYrS8NpdJ2J9vdWtH8RdIVVdEyDDgZO
Gp5SNi+Zm2vYl1Ik5ZRU11FWqI+FtIi7JbguPk12WG1bqTdWTlqS1/oV01FymCTwPImksQg9/zVQ
MwJXUgMvIfwEb1MUzaj8IkgCMHCKzXlFvNfG9vwSEQa4z2Gfk3UTHVgD4cIx5LPEV+/N4sJdtCbv
2md/oztrYZgYj/FGy3FEzaMeAVwY+jdWKvpkxCnE+KCeFYfE6NL4MzFeewpibYu5aQGhAgNa1/iv
T31RWKP+GxJhn5qk+Sf4wvfJwgFN+o09s+OktbzB49k3JiVXT3CChMYAQI1tX6QDeZfbXRmc6drX
D7039Q/Wm7wrIGuUY/QVleCS++oML7e+6oiPWJYSK6g25RJFJ9ek6qBo+IwfF1PZCMd/iO1FEmLy
aFo+Qtick9fcVua/2SaEteRxJIgNdhLAFUc2rMXWPsRJfOh6/rb0j9NW7WplMapNrcpQJjQ+Ghgi
BpGWaJtHAumgmqo3XkFwC8jBvLkzrKw9Ucg53id4pNboiSBSQVKClc3iMzjMnG0SobCSr9yi0KJt
+s4BtJmB/AdF1e0CL30xAP7zFQYTDnJ5JsO4lGsqrnYx7NArDKazW5pbLNMDQsdnx/lXo7WArQCS
bkM3RXioNQ0zfJ5a/3KyoAkQI7TRaDohSUHjA/ks7R2+ubguOoIVDz7wEOvhIejAoaO5cW5vJKl6
GN+of7SRKLvVQx1MurpgpKAxxtEwrf6wiCVFleo+hxBL4JPloY9WBBk6b6d1cg58JMwDCAEAoKg+
+LlemN73fHj3qgQNvN5Whx7mz13i5sb7t1UGvzq077BhAF/RrTkmcgDatRQd7Wcc3/cPC/LnSeDl
oCWYU8xNwLIxJU4SrE+0dDhU6iS3NlX7e1uvNCuYVJb235NVNeZFwEo86UymzPgm3DQgRWP7uAHi
DzaS7xbbfloCtdFr/JQwI75iD4SDcmlmXLzzUv+sqqHYxvg12AYUjVrytEWQUQYNBYcYp35wmAky
Q0W0n3n7I7e/qLcMudXQhXYWwOVaeBfsaLpQZG1D/5F5vKJY1yLp6pCfWP7sWZ4cNNGnZQVXKXcL
vH24fKnBQzZwFHeCW0w7QICVKrGPQaauBBvz7MCv8u1xQcMkw0w37BqYnikyx72e1WdE8MRBnv1j
K/ui1EJONPwNRBSAKfQO/c0DPCwA5zdOne7/IV9BDSpCnDkiMRwsgFh+TfjGs8rD9DDjNSC38HZr
/bAKdGexW5oCaKCf0Si5yDFtjuOmge0Qmst27S8Qyxgn4ztrSeNnTCDfbYJ/zztbQEHCU4daGQz4
rlC3RUKqZCdAvbY2cmD5X/y5P6EScyZb8D1T72G++5DJKaglYPA1PMxB52dTM98IxlQ4h49soges
qnyL6I7g+DI4ACdvQOBOARQgQaPlAC7Fp+5sTXwcgz/VEkCHUUQqvudgQbTBoalPzPX/bayqr2vl
11cYFDhZUY7IlXwKp7thuA07Wq0I66HlinBGf7PfgKQan0sEMP6MuWm7m2hsO5sGj1Wlj75Paxyl
0CIdjOY5ejdrWiL53akoaTOouMNGgTf3gHwB790ldfAMnjPM/AlnRQxlKOWeUe4DYpNfgGme02HG
ANbOOfKLPvfmICwj0F/ZmJTEjC6v/a0rZHIEQwHHP7mhoJ2PXtOX3jQBckzY3vQCg3j/IjzzN9YI
/IbxFvKxg07W4MWGL7mmNoPhAWyzhy3h5h1wcXodKu3lSuugWFUNFdRaWyRT8BMO+OUN+ieuSHXk
YstHC6/WLHhSZqHwuOtLO6r3gNtn5uNIWUeZ8dS/JcP4EsMqDDr3TAbYkxIZitGY64gCq+u3r/ES
on/XtnMxdX7pW6UPI4gRGHVD2erNy4xWx6Wekj04fZGZSAD9p9w8exqW8Eh8d1g0gsNNtyfZJXzX
Enz1JO4AeCz+n8klF9sGfw3E8M4L76U0Pr0OY/UudHBCse/Uj9EFY+G7aYes6vtSV9FJ2uClQWhe
c4WBrP0TQZ6E1YcQajq22kFZtWBQvDRrMcjk0l9eNVqTYhPPouNfW6xgANbAzbT3GqZxGdH1b9XP
pSTpCXBLWoCgRYTkLSeCKLLiIbxAi7M8cDegRT9ta0oFxwfrfTr3I6o3ERzCzt27vEGP32XDTrSb
n1K823sk45in/CnNSeTiE2LYM0pQzWkObZ07CtMkSAaviAbgQrHe6t2sfbn3Am8ttRedjDDtkxxU
uUbsa13a+BTF4IFh9OBcUB1E9AKwpN/Wi7HgwxmR7Y6E3qkzkS0IBpNi/dJU3JQBNZe6U+Lpm+b+
vqKIRkPpFVU7/kO/BZ0Ub80D3+B9HuB1rXrcd0rBgYy3I2vbtyWgxcNQhdvLUD2i59QCCvK6PKhA
Ym0Elth5m/t2l2o4rJ1bQLPgzMoUelVuQOFt2M7S2CHXJN6llASYvoYULXDvbaXI9Pvgq568Z90F
7zUuttvV7QrgA7ttOtvCrYi34iR3JO7KyA5iJwf2KVP4fasESViLBlb/wHZxDIYWAQncuhpb0DQW
ARPxUaXJCcVatF38sZigKHNdQ6WJZnlXd71tlAUqjbGawYAFRlZVV4rFpUc1nxqwYLtZFIlf64ve
luoQ+PFLxcRxdi3JcR3driFsLLl3qsSMkWTB4uvQNEMFUF8cbhY4bcIek9W7DF2lHkOwnnvhsKen
4kQob/YW5EYBh/CqjU5LfwMhnTQY9C08pMMQpfejoEU5cqv2c7PAH0hlXdpwCBF4CXOk8Qhhct95
BlRJQkw3itFgn/TdsB/98NC0BqIS/l4JRPJf94rQ37/BDH7EYvEuAgEsMYYciQdSThnaIKHa/sOO
V18st9+bqcRO2HHdjSpsytGzYPx6659iDeyz48GxB1F0sCOMKJYMl9SzT8A6ophugDoDeNwedwel
F6+UXbjt5DLIi+HwJikxEWj5yF26GV3n+3MBTnA5rb6HjTruf63ZxlMi+dUEuLpARvcGd0TOmJ/e
dT+hlNf+l04oGerVvHiz/8/D/Wk7bO0/pFrQNIWdHqya7CVg42IA1lRceCzsTVGWz3zGm6AvbGa4
BkGtsIM3ULw18GZsbLDu0dgaUeRE82zicIBnFfs5GsyneY27PXfkaM34SGA7HSOXvHG57mqvq/Zk
jOq8oxdw7/ahxtSW4laECmpFVpX7NAFSIza6ARUti0lb+i8ThE4BPh1+CQR81jEPPsLjVkEHW8mi
HNIvARwZPUhsvKU/Tx9RtPz4wrxA/fuHsX9RQVfC+Oh2CwDZTAAdCDrbgkdBlWsOqjkHFp63Q3Xx
2fIGqsY84ms+NzSPoW4keLHZ9ABkJQeDtjp9VJjXsJ7AB1r4EinRAFp8iMMVcsmrbwkL3yKHFIKF
a74urM+/N3/8GxL3EabisZJ6OERLBG4hDL9hT4BP10o834kQQbdvgh/zrCsfMS64lhLe7yF2HnwW
IV9Zh591XpM/DhQPnvLgKUlByFt9o/dyO2BCWdaR0hiNq78uxTvPhn8IH8ZS84fZgchK220plAP5
jnjzAcod5N+GoX7h4XJUoomyOHpHtvC1hPV3DZYM5LrOGh9pYdia/rSR4Isla4inDaFvX8s4i93c
7yO7PbPa1g+e200mgsXOXZrzYFKl1HgdEkfqjhN8382Lzy0HHkcIL8giEWTG/r36ZfCLxNlNESYA
QFRrDflkEYrM8N9yFJ/jNxx1S063FiQTUece5YFjU9+9BIXNrWYbPaNDivsBBn6jKy7LwH71sMJ4
37UapA7b9JWrJjk0qgetk/hfqCvpx7r1StKs9Icju2d6uo1Je+ySfrsOS+ShPNkjNarrwxrNv4N+
2XwFO8IvkwrkZRT9Z50aIK2Sf6hK0yKI5nd/bp90Yz57fVkNIMQbsT4WBAiiVZVzIP1zFaU/uPfr
S299DEwJTyLydYGtGqoOIR1Fd3960Gs5qTuZkdAzus5fa/BUSRY/9G1os2CKc9xx8RMDS0MGF2Fe
6d66+TJHAsQ4LjyYKvSOvZ4+0yqsi3bDOdPUCGujvg8OAwbp2JLqO9xEYbAN4pC5uzGRekGX4Lyx
6WGcsfvrgOpCIzrZ22QCeqacyfsx+Nf4SGcmhjZmt7jkuiJzFw0sgAXIA5JBQKhJGN1IM3bonC/T
29Cxp2mYutMcMXEVyBQwjtcvbTibDHCxdwCaPt4z9QlR2rYVcubhKaJdUyCtXXeyju59k+2/MCb0
PNn+d3A2eOKALvchZsfcw7kkIcltsyUg/trvJahRvSKJyHyDchHE4y5BVSprZXOoJT2jP/DULBjA
GmXacgs+t245UoqCtotUjLdTPiUL200h2PdoVEs5+NGBxiw5js2zUfFcVAmZce1NtNerd/JXMeRz
jf44alB4Ka4CpwHLjXHyk6ABXa5DUMMQlncf6CNo4/WKclvQo9iBYXMrhxxgz62RA+4eajG+BhVo
ylbtoxRY7BZPLJsrkltcLQDFHD/JCJ0KEsbXEY5LLFGcw8mQJSIczlHdPwqqpstq2+Yl0OvnjN6w
HQLcNVOYmuNmmjqe7kBUW9SABlZkPhmnk390JPlj1+6GG+m+hrV+Dxe0RZu13NrquZ0NLhOp4l3P
ArKngXn0RP+bYhbbweDbAnru6sHHdRKhPvR2+mj9CHdqzPQSegCGoAGCEtfjmNyO5pn4y3wcH1fJ
3UNsevrALfH3Mdpf20IPcCuRZaxoGy0NJ/d6R16vyj6B8O4yPCVl3Vc1WkWpPgvavc2Bem246W7a
DmXHp+Wp60NoGCf+MlzdBjSRosyDC8NAGsKxSgXGoAFN3oeFoPgLzBioDNn2C1n5rUVxPiRIlaKu
QlmNz/IyyGArlE+g40TQHLyGAzrq+of//zBF/GnFeLSP9Tzux9hrL8L6JpcggM4tNrRlZs0lVGkp
qqb6irEWaxq/MEbEc9V585k6EZVIcHHVU3vgQUceUQNTT56T6FlhvuePQCiSdxy48BoXvDDMz+tD
x+79MpOOZWsNjl2M0CcReP9g0Plou5r/UXZmu5EjWbb9l/vOhhlnvtwHd/o8yF1z6IWQIiTOo3H+
+ruYnV2FKqAvuoFCVCozMlJyd5qds8/e6+SHMC7uWlVOx15n9uzV4b3V9eQrUiRVkv5m1yTZ2974
4znnLAaDk1uyOgQfYZ1+Jl15oJmtLraDh8+yzFM6jaTpS/27JBq97WycdLx/7p2Mlh7Ih7/C2/jB
u40RaHepPHE0eQ7WFp3vVmr1uM69yjnpvRh4N0uDy7ibN/FEFZiUwWefzcU1nIqbp3loG3D2GHwS
B60tuXVNV20joQ1Hb2AcyKwi3VIVcFIWyiKBl1RbAVOFiHi6HoNMXhL6/JUTFO5WTqXkVhHO1Qvb
HQn2nRrtncO98CcivNnM+V7ZWYWbPVCnYCIij3X4yqij3ZuJQwiuy+tNisyxLgu8BVU0B2RgR3XA
YMfBR26eVP8yAHRt56ATnRCy0HdtowePwUivPGiB/Wc2nrH4+4rT4iTspNsZHUO7vg9RvlxNbbNE
/yoLJ3wvrZBsex6Ih8ScP0JNOVs764PjZHKo8Lhu0yDFyLB0gp4wfDPE6a1LBuUMWN9MrzrVRdYd
qbvrw5wteRb0kV0VX/REs+/zkB96CzKCq4LtlHLS61G0D0f666G3LjXH9WURufw+LemGabp3vdKN
F1G6OblCvqQvgUIxZ90+EJPnR4au7uusLjO/TvEYplYx3SQ3xaYv3LWaBvtc09BEUKPKpIeSVZC3
i2q1Fww7X5Kx/RbT2Z4xHPf63J2qqSctlc/nSLeMvcnJAGWj87GQrNto+sZpbJxsx/5W8rEYsvLG
O33sU7xSqMzpHrd+s00tHQwWDx1Hin4xioCBZf0HAb1ezyoW5ypM/KrvDd8Zi3btdHG2yym9iZUJ
Isw4nBmp5dtu8rKt5S5BoULcRRwh66FoQ9iIdzpmmajWTp1qH8bKi3fxQLRiHuLg1slym9nY0iOH
ZNzcrkrgWjU+7qdOZfdecoBkde8cVaxds9S4qy7iebTbYl+I+T3sOC0JQUBtyv3eypKNFuY8ZsX1
rxeSMwX1zwlp6DCMNVEfXuIkOjhWN54qdAtZCNhcbsZJNbnBUVfzczO229ZDv00sa9rnrfoMo+E1
brX6sULUXydy7xaNcXcZRO8jpeAg4CCaGfC+lAMEKJenBWHEag6S6OOBqUG3zptGP2pOQW0pO+eI
5e+Pi4wTD4F+Y3DLLTKIdIuHt9pUcWzS86h9IM16Xw54T7K4rddDagKdSN0daUZzp5uuPKECNMFs
PfVNWzxMtbzH1SlHDvjFrMjbG1itmM5PAakjYxuni4HZinxYMb+rethwqpgfwo7XjtWYB2+ak21k
k3Js8nkFFcF61BwM84NNX1fZVJ1IZoXeVNh0qbLsst0EAWEE3GwrgAAvFW65jRwA5tjxQ1BGb2DA
xtU85cYGItE5ELxnDSh918LtFSm93WRu2EFq25lV6Z6aIW7PFYYJTHY4JrHjx/smz/y08OpNkhUv
bq7I+rcOELGRtIZy17mQHXFhzB56nY73ivS6P+M1X8u6/cmdOvsYRX2q7A13/XiejCPhabVFCA79
PPaSNbwvZ0kyRcc5HF4tPcBPoVqwRorUiJ045rmYtOyAV+a1UabzbruMaMy6oYpZvnT01wEC1lsc
K/00NPZCdvodpdl4NmK1nnXu0RQqVRSGG4250GEG2yBSzB5PBd0JDkO3JSnc37GlHkK4g6tElm+e
sCPfaOQjVpcXpZPAsvTiVyrml9DNkH206ZoZrm/Jh1CJhxCSSyBstUKlzADnZH+KLqcetrIOWaR4
xdF6aVxSTMKY/H4S3Y7R6tqupnbjhOlmBPVDAKbF3NoY53LeN451iAjPb5we+I0XU+kc8snhZJWo
CWrOq21TlhGgkkvkwjhqk/7HUN2h6Ie7GwS/Orex0I31lyIZPgzNMjcFEmEeLqYA/T1NrXOIKL4y
VFxs0fFdkzQ7t3gIrIGJ+YBhr+EDV/Z3EiF/+E09zkOKbgOn8gophu9aS+KDrX25hYnkS7oBUlZI
a4ixBbVImSYIu7bPfKupSEkhL0ap81zanQZYyno24znbmPUlrxcOAngwjFQP0QDsZxKCtFCC4YPE
pX6YdTAzhHIzX7blqXdQKdxK7ii4ySuOIj/UA+prm5TqmAsD7Q3qjzLx/Ezdtcgr+DY1nvgJOEZj
9+eRuwRSUBuBYwrmo0qMs8PDu9eCRPN7/nuUR1bnN700rn15FkF0t+JkfhNQd5ye3LoWl61f4Q+u
+9Fc5TM1d8OTskvy52guHL92jehTD/etGkhZNbq+7Rz7tU9ScRm77l7xxiEBjauu1xHhBqLU1Jvz
g5cl44ZBWHuQXEjIz4vDujfVRUiD5nwmxOo5HQVZYK4clFxaz0JCnPomfGMfrdo+hGF+c0wGBoqc
mDs4EQ50d74ZN2L3+jkOx1s/L/PGOLI2eQn+o2yEPOZzHa0sZY27jqnrWpUEIrhW7JuOgwh8TraK
x6T7DrccF3TgjRc/NHZb+oU+9juvKRHMgVkOWMM24QRwYghx3g0d3qiyRTHmuJUMBHEnNQ3+uGnq
R5hy2DKcttbXVYt+4ZRxuK8Ajq3Jd3frtJvTXdzoyaoSRbEdUzKbnsQARUZrqOuBBKG3ppEtns1R
+6xzUzu61CKpl3hnJYf4YZlF6XNaPUo8o1rG57gOvFuhMS6OWjd8HAPLh8vp7dUQ3sWUMQ7CQj2k
hX5WnWCC0DLti4cx2cQ8rSNgK4YPIrh5fethlQvVvsnsXySr5Z5PH37kvL1RxS0xD9S9lkCb7Aj7
y0ZbbDdNuk3nSMcUhKV1bG3vLtsgIeJYd4+OyWQqsjMTbUqeNJdw4twT/1FN5j6HCs86PsjU2wZK
p1KrnWs66i/IEO2q6aAR9iSyElMRDhLVVxJU4myXuO2LMh/9LA80P5yrcN+XzJ+yu2rueTtXT2NQ
fgWxgTW1+zLUR9RnAyRG0kjS3tDbWA8FmVitj+qDKwhtGT0+mhl8Sl+V8xHh84U+sjhmAdmvRNDM
V+9JoVefTU4bGVavdpvIZwr8X2MZgrorrZPe0jahYYKAggS7L80Ajadrah564kspYoTtttYpVCQo
NEXw2lyAWVnGjTmo0+yqY6ty/TWvBwaL1tDfq1z86E7ApS7kx9zUjG/HiDBgbW3s3DC2mmWku6iA
nYpMDfDCmtDdZZgfmuQ2W9HeGcmxJDHJU2W/ClizRhPQK7tAxQrzrRoIJow5qAMJ2QQNQ2wjrmDa
q7P0gv1g4AeIo8hvUjJqA9cLnfZW2m3sa2QeEvSjJY38ouvIAUUxa/5orREWwjWM0ktYNNzC2hLr
0eChQARblemzUZQ3s5HyUDc2515o7d0YAEU7DdamO82qn7ZpZkAMrN2bznmWoVNNTfdr7pxNMzGW
wI+SrWRQvZtQAlflFm/IoW3w0uGe+yTkKVaRJEuZx+/eKDjANJhatnBXnDuMSWsjPA+0z2LI/VDi
i2sSbIyuo0jFJRxJLupHF5015RJ+NpNyI+TzrFvcRdWXm3N+sVYE1tlkT4cp1+8xXma/qm19Y1JL
IDSsZvyv18pubo6YyCvqONInqzsWXWhRo0SE05zpqSgpLXI921gJ9dfEA3ycMpr0OmqJyyQtodEU
0dPNoFNQNdCAZJBVhnaTmB7GAQPlOWnr+5Ra7bVp1nXDQDnGjC7Mj7Tk3Lfr6ObORb8lg87gxxix
uQ2YLdPpp8/MeUuDdmgdNeytJL64zqPMMw9CVLtyC/I/5aybD0Mcf3Q1HIqapHys6+VxDBvMmwoh
ve6rU6uVcit0hNgxtNZJ6KENzkxUZjcst0luoUwxYj6W7QKVLSFnTNApDnVcptxx+lUrtR+awG5D
tmniyMHtMeouKoteUSlklIiMCjYc1zTKukV8pQ56inN81K0DksudMuODJULPndNOhzL25nXWVqBU
TAiljBx2snquix57psJm6HZJv7FJXa8UEckdfqFvvXMJhNCR6H3XXL0o+HGWkyqmsTzZZfHUO7Kn
lwbqlvWN/tJ3buALMkMrekaCl103npOqZrASwKuZaOfN2oueCJnPayMknFxVhCQcCh/fMAEYkTmI
MJWGmBAmnIi0JgYTpSH1h6KPj+UY7HR9gBjbYCFvwLWsA7NxjkY1f3JAl+ew4xfXTkEAJ3RCxUS3
7QbzCWZMsKlKQ+OCHSWDZxgBSB8Oo27kSyOr1EMW452o26jYTwwE72Ota/dAOH6iTMwp+G5WhdbK
jYk17pRNROJkwTAtGl2x8Sq1wQa6smvXXY2ReZ8l4Nuo5vzLz30cwT6QhOCl430kUkeJVsA7yLvC
o7QPQU4NXgb9u6jhLJsTYizSNgkDptizZaebQLeB/Y5v8QisSqd1W4nafS76HGJze6iYqVhG+dDV
t7TF5ueK9DGfsMqEAYV0Jd6FHO4N8sbV8hA1OlAqq0xk53RsvtwSLA5V5FRFXzzIVEF6vLFrqAaA
YgfwDkuX6/ENhzHABc9r1iqyXr0aLoPZ1NtZozGxWn4hDY1FAf2aKb7Avgh9NlD9llTNIVeRn0/N
3jDEqRbJb7AF6TGU33RCJg4aPkqyMTahqacrmaChDilFDBCRdZAaN895F2H0ZcE85lgmSpDH8Y9h
Jz96k0RrAG3YyzT7mvVYy+Hk3gf7Y2rCE7GCTYYpKC2b+BA0Eh5qs8qc/JxB0iADFxxFkt8KwD1M
ynpKw4K51LQkqG3eP5V5WyR00n/0SYlxTw8E1r/1eSTI3XjP4WwxI2oVlReQui75kVr7voQpwfoY
zHOsu14+YblCOWq696LNv8ihfYmy/JNHPC6x/TXE8gFXNxQ4zi/KkjYcXV8btW8zxft5NWWuMGQe
+7a9eZ5Gmp4/K+8Zfhg5GX6dCslQ4Y9m0FQwvVhKSqAk4VMJDLHy2mcBbhD1/ICl+qLPC1WDPzXx
6EOMgWaayvGe6FgCNeWRRw6fLKVfksidth21vg+g4W7OT4Xwdkls6Cukdz6w6d3Cm7X+60cUy7cS
pmqTTVTlIx+lKXiOaUsMq30XMwPEiPYCGuczhTMBtNC41+VIdRYU33byOjORXYkyY4xqPifw2rJA
21Qmr3xv4DwM1DvJ5Ovy/17/6Dgc/6Z+okYO9mVPWC9bcJUytL64Mzu3G7CWTCY/vjI56uVV1NF4
cGdc6ZxZm4Zmd0/cHuPrLH7XaiLsM/HuVeLQu3KZTgXbYWTypfAztObvdO5ufwUOnJsW2+9jneG2
Hj7JnV26MRnXk0yelOG+Avy7zkQIdWbTnVc+ZNXwUU3TJY0xGQvT3HslDhpL188tcSJXZJ+eab5M
GL2tuf0uk+FkW7kDnMsI1sKdm//E2f+99uBvnv1/gvt/l9XUxGH094a6f3z5f5/LnP/9tVvtn39z
WXD3z68u/7UZ7//7u3bf5bIGR/37b1q+m3/8Wf9c2bQsPvjHSrfli82/b2H4b/YsPH4vi/b+m3/4
P1vCID0KkP/zz016y3/+X5Yw/PvKl++/vrdlt8Hf/+rfWxh01mi5pu2A2ROWYCPAP7YwmP/B80Gn
abr/tV/r7yUM7H/iRmMnHCMST0ppsGBA/b2EQf6HcGzd82xMGZZreO7/ZgkD6jOLJf5lDYMtgXFI
W9ctJuiC2de/7iqIpeYRWJ8xLo9ZfZyCJtyQQgLJVtrRI9Pth9Lz5zSNTlhnbyyzG+74BkLkc/zJ
EHuMAPY5A+6dY+mE3exqo7TCuOJN22XAuZjOjabfdg6u8qmozljAq23YOvgMp04go2QC6FtkbJse
nEhm0j1aOLh8VkokOxlpiP0zmxOWmY5NIvE2pNgDu7L78lwbNMsSu4xfs+x9HqfyMV1ogSOIVfYH
FOVGBTkJwKFjxmCB0dKn7LnzxkMQFExnRwSlefRMRDNV7WeymCsUloCBCHRxeGjQNiq62Dhw9ac2
jZgXyWYbaW76Yf0WHoQIN+qStwv9G3AmLT/VZmJfYviQe1Nm4Ddwo0V7pUZ3j23/tz5/ppo5bg3b
I9qc7lWwcI1Hzj55CG1uM4TPzyLQxWoK0h98jSmpEd/sSAEOxfTK2PJC6LvlYK+XoaW8VRqs2Njw
w0l/1ZJgnTXjXsC2n8JCR8sywlvZ4g5BzkzLedx42CuakJ9iDo6hsqZdXSTnkJZ/jWulX2NNLtYw
SXZFfbEUahStZ75ihwXGZKuwD9DxXlXNUMz0XMxUEXeg7ELfHKP0kPNB9Tuu8GND6InkbgBNjQlu
E2KEmOLuhkcdr3kU3uxmACjPOo9xNIijdcG0Dgsi6DNWg8RI8TvGzbuRV++hmyT07NSF5VcRFr+i
oQph6A6Jz6HLRosxMS8O1jWuUBQ6GzMIYOsvXpYHFzbZi2zDP+4UB+z8oAI3gA4BSOm2GVAphvJm
fM2xYqxiLCNkUfgQ6s78VgghT0VSEWK3i4uTkSYvWufNkKA37Tq4Q+m9O2RpTkAc5AG4VkxUNSge
+izeulA1V9hLQh9gF/0E7i8M0E+DPhtQ2eDHEtnxuSXRpXn9rmFN7hkV5hiMkzxNenesbKr9yKux
BjKo2NBlTFcInk8sXJHbwZC/atONbiHCaxPo3jmybSKIHlf3wC6JK/s/3oTvwZY5TjakDskaz7Vu
CLVQgCnrovkFMDXDuT71LaWqqzs7j6ERG2cKjZBMMIotICNGPDmk/jSF6KgXQfNQWf0twcMxq3GZ
+hAIsZpjIzT9mABJwp6MTZhQ0KUtpHNIBusS4I5+QhKEOW/JXe0YYmuks7xEFYpZnEqyVC3+kvHT
EnYAPKZn4FiK+GzyknLRQSYnzXyQRrWTeoA4OWsD1DoNTSPkWywKe2/IAr+zPhmbwRyd9QBMHdEH
EdDrQ+/klhlZ97gafPIE49WIz01m9RDlZbG1oji4Mls+Cq+qt3E1Djv24aTEG1Oi5UL0YDQscRyc
8qRmpOiE/oOtKV18RBXc8BKrQ9/m3V7L+20sR3mDh9+sRWFofpuxyQB3YnqdDFnuIwlqBSfnKpPF
hRrgN57e8BAFED9gKb2BzV8ZzvDAhwEq+1lk9T7lcD6m9VemF8m2Ss4JxBvfiQN93zVzx04BeEe2
DKedmVb0r9UxOzR2gZATBqSFMu9mZSGpiMZieUbBrg47XKag8gzFollHEClkiZYck1zwJ5Tg0l2O
nc7eRy7TCfBslFVpf9bK8R4E5rU0EeXczN6UUr/33AZGyysBqB6JiUmQE12kQ/zZpfaUUXgA4xb7
QKVsOP/cBF7KaZoMsf5YwgdjQqKf4cFDoRkchyxLAl+WpCzhyg8jBmM7OIZxizLjSRpdfGiTCDCt
MTy67YAqCfyV/EI+QTqZmEoCWMM8aD00TcaxhZE9NeVJiFo//fVXf/2iqr/AkK76mcJc36OIsv6j
SR5ABa9ChjaXxoaQxlR+eA3qxzixvB3Us5KmrTX3Dqh/PYy8J6c21h6bV5zMeqtDVhy0BbOOyER+
jiMCTt1ya8l5mFYjiEpQ9kN4JpGGLwohDxNtey31OybQ+JDEkdgychg418NhmxtBewwdz9llxXSW
sT2v4OljROSDth4NNrkY3UR/xh6DpvyOZ7UQwWhQg1hfmwkDc7MWa0TsFv5izY2b1acpLXCmNiGH
J2ezWRbHknKEe8CFY8ammFHimijC/In56VmGEEtYhuEU5qmdEGQ0cu89Nbn9qGArzv0zjxCUBRLf
futBRK1KMAQEz3zhZYSOdM2H4YI6FTucIuEr3csO2nzkKzkN22jSz2Go3rWSSLBXG4AKrTcylOdU
ljgI7JC0SPtQNkx1dRBCtZV+mTaLgJMEi2Aw/QZWZTIwwYszvLVp+iLCT0W4TpqXuZgemmiM6XHl
tcvs38ZMadwQ54CBdZs8Fg30i9mwVNoW4+1PD3vWZo7HjLt6t+Br+iUzCMwQOGDayqwWfgYutIh2
1SZc2HcfKZ897JFmRfFTrTxKuVUKnXQ1WfU7KRUC+VxyBQmkJJ3PVZNeQg2LaSRO/eB86iVQ2yJm
bKlodbZ6ZR059PDbtcQlAwbuCyD1q2wnIBmpAV6GZPiqcJ0GPrL1OhIQmiZMaDg0t5zoNTQq3G4e
zhXNYntJmSLtcZUT8nYYtwp8Mxu1REdMDN8EDlnUVIU7ZyKS06YEvhmpP8eQ3dYeiW/C4NaXY0Xe
FjbmSWvkS9ibuzEl6DFGot2I/M9oBs+M4qc12hnp5djCFVZeDVRhkm1WQVia1rJoDVanhIQ04jja
lWGGoRFu1MotWVxjAb5i4BmXq1D8ajUH2GyynWZTXMsIT1EFgXtK4R54j72ITpHwnok9fsQDWKtc
X87+4MnUUctMwPpbt/PuyB1PJpBnizoxUNlrZFSkdmV3Y2fQIVKBs1b5vPbMieGdWZkr0RtEUDP1
FmXxMR3wFBlgFadafwzw/myMaHwT3lBtHdbzFB7cNjvuhz3p245ozCoZGty5THQ5qKEf6y/6PJHT
NtC+gHuMKxEK9mDpbNJxiD/mw4g5xV6nrbPHiqkt1IqK/InDsohswPw3JiTRrPasYaXumTws8CSc
QQGmr0KeKo2olY1BYhbwNGce2FUPy7bCMI+W/ssadaIZOYIAycxmQx+40XMi9XbsY5hTW7d4Hb4c
nGcIBiraSCs91dn8ZTBuc3PCSuTZhdT/eGWwfJPor8n0miwvCADGEczaJ7oBKUrqS3C9jOmAthlm
EO7Ioz9ZUfvHlayqCnNGia35LIYb3/+fHBh9VqObEoG0txrWDMn8Ck0Fn1I4/UyElNeVcIUfw39b
VQsdNejSY+/Z49qWi9XQZCFACDyBMIoWiUOUtW9WOia7eUweQxC64J82xTioVe3ZaAkYu/ImZ2g2
sZhiAJetQRekYgeF1hnGa2JlD6bbGqukwVqQ0hwLEwpUMZjRSov2Nvt2qJBAM/NeV7D63FM3zhhS
SxZpeT31E/osb5lF8UaTEEMAKOZ3h+gw81b73jTBL6dZliI5NoWcLK7AWnCfRETxRW7tyEO7luOs
EszCTaQwVVT6BytIDpYASZtm+WlkGchWCpd4e0uqTNXeuoka76z1I6H4hdBYg2HYCe89Zgh9MYZx
j5/GPkwKazGQE6+fLUqY3NmkRfo9KmZ1Wfke9YF7ycbhtHjeNm2eAGREncHli/XD5pLloZveJoNX
akKaWeUde32k9ZMKo/FNXUBECaC+5H2yIccn/CiuT73ZNz6r0tpqpv53Gdh575WHxBWyvefQseRo
70aueSlSY+dmY7IdZoz0rbAmXsj2AMqAEi7nQMg0pgoJsxbqRNlBgXdKgnxRApZUMSvW2/BtoZOA
hE829Vz+VhROu7KmhoPdcJdRAvhc7whjLBEOYXzZmXhiGQNHQiEbH/fnQI7e0tjv4idFwU+RvXgD
ooeS3rtk8+jKnixzrWntU9r3+ToDcXxssODMgjLOrV1S80HvT1FeoBCB/8SGCcWz/gLN5ZfZ0F8i
jTGbWeRcsU6xDPMbv9oamfPZRjZS3dJVDcrdaplx05TI8EZlL5J53skzFlMi/ilIk1Rr29COx3Xn
Bdg/OZk2jtG8Kj3/KGZxgf4zrILw2YBTtI1clDDXgb5jOC+EMJtdAn9yXRNqiJx8XJPn8o6KGNDT
xRLjJXHa4cUcuXNCdOdhGEf0R/Vm2aV1zBZqWggmwzFJiae59YaxXQ2ttlnWOqw64hyrwuFNMcNO
vxQ2d2Mgf6K5EzuNY1lMdM1VC0fQmHDGToo1E6Pl7PRg8raeCn9Xc8IGqd4KfKu1er9kwvXYsbAo
rvjxZ2TEuUzVET2QBVHcbp1CeidNw8MaYdiIM3b8THFZk6whFoZkvkp4qH2vjvLtbFFoQnCd/BEP
5VT2SOz9CIcFCkadkDSrGmvf1fi2eKKLXcVr0poukw+i1HrSPRXyOwa1I4z5pJGy2SkMjI+6ljN5
NR7krPYTdklEvxJt37lwZbuHPtQOkR0lGy6bjW6TX6gSbS893hujTJhsuVxLgxHBQcm6eDvirfCr
QgfolVrYLfrknBMZCECjKOYk+xnlBBgOYYayW+jUQ3dmXrzLC3ISbLLDRdEM4I9senUHPLRMvhK7
Z+jWdN8mfAR/BoFat0wHG8C4vob7PZoh2mKhHnb1Inn2fjtwlPz1mC2f/T5S/sgkmh14Y721cwWq
3HbWurQs362ScheOQGjCcfhpunJAQ+lX2dwZWy8ufyBs5+RF3U8KAhwp4xIezMJi76bsfitxv3mE
/+oXPgJAXiNH281n0+nm21gS53bJTwXt/JTApmWAJL6bpP2xLcC3mue6mzqp+40IQ8g+YeDBT3LY
16ZFABLr1Dx2ZXZVVWXeivY4Jk52y2qnPErH/kq98gRLpmSBZ75zx1FulXRe4BHMl6YbHk27zvca
kdqQ2V9fna2QQb+b1WcJi9/VHBMC0dQdWwJ8K6Hr1SGLZ3vTV9br5PAkRF6/obd96Uoj+4WnP9Dz
85Q6wKYHd6emhH8z0zeir6bTnJg/BVS91aRMee7N7LV3m/QWZPGDU6qeMqAsN53DZNiFZcCKr2Rj
9IN7zBG07QzUdA2owcVwAZKdrHgebwQbK1bzOevd8Fizh+JhmI+2MPCUDH1wq6f6SaTGdkrCZh9A
HF8VM91B02UbzejlZmRLqF+Z1H1mPcHVLbRsx36G1FctT63ulNPL2LDZgflU2wfzn7wLb0HgaA9O
4P4IgculXFY4JbEb7OowJRQvB3YOOlm1pvZLo9dEdK+QOqt1bvSeH5TGH3ycydNciYtslx+mG/Wd
QoQ4jqp7qTO9vDrwAVex8B6rJKGXbwf5PhnVHkVhyzo0uZMYSEgwRhbb5hrInoI8RGz+Lge2T0Va
vQvtDj6ZSccR22gPcTl1PhulgrUC+QVoHdOJlgAHnCcOakWIxtbECvpbu1/2MZ0Krb56Gi1u7tbp
vegtaAiA0Svds3a8UtduzMd7J3N7xbLD88gOrRMy5jY0An2nqZLvb642EP+SS4zH0WG8c5GZcZ8M
7YpXSByIJG7Y5rTJjFe8Re6JLstb2f1I61AxnSffv1IGlg81+KFpsLFjYguNUfKRwjdpzGx9MU38
R7OuOdzxuXkSHmZPUv7nYk72ilQOu4Q03N20AbzqJUUjRMJQr8l0g714SEF3x51VXx3ZEZptlLGX
bU7172YV4XEQSnYAEAo7JTREXSzQq+98ZMclkBe4LzL5GLTmjRrpxdVjcM7IWPikueOErJMNgadm
89cfGnTVn3CorA28+2ktPFEcXSuOoHPByU6JVu5yj6JP7+DGW13BjYVIkVaHsrU+KXjXxkB+qCf3
ja2nMNZUHCVMM+VQbYn8sxwp/1N3+jNMrUnhp347FvG/1tP0twGJj2Ug2lUZlbYyqmf6nel5ytuz
E0B0oM1SqGizxzYjdhaIhRjYVTXzxqqVq9SgQgGS2pykkT96k/owqiP2YoCynbWbhvlPl8gtOeJD
2E0+fvHntB3ew+o7mckKUwVYenkuoffmZfHLyM0rIziIYj3OThpa29GedQh4aRHjCyn9eFl9yf6a
HFBdSV54Doz7TGRylSWs6fmtO7+0Em8mI8OREahgHc7Ya5iVY8LWGvDVKrN8Vt+chtqEdkrQfRki
xcRJYLAyBcV9tly9P5k3nhot/11Q38FDN+8hm3aRbOp3oHhfNFyuW9JULJajdmTAaJgEEgjToS+z
GS/+gWI7O+xHlZV5zcNlA0j0njOv5Sxyn70x/uyuk0tL5vASESu+E4fBG2SRMZfL9+HAOkAFW+Bu
Kv0pRiZ7KBjrmktrGSgPMv3hOIfOalh3V9kH9iEla3dOgO5VPdXsCU7s18RatwhxnCPD+1Nb3TZK
4m9FvicA60I3jeaVD/FXztRUBawmnVNfM1hyGUYdH9AAg4zV2cDbcKsnaX0BN6458trncU6U03wQ
HQudrWW1c1PRtDQR039JaMQ2RU+hFP6YpNUWPdYHkMKPxIeIkbMCXsRTE+SfnkDjGnhpTaaC/4+o
81iSG8my6BfBDFpsQ4sUEalI5gaWZBahhQNwqK/v8ziL2bRNjXVXFTMjAPf3zj2X8meu9Ul0IYRy
CxP+q2DkIdEsCoU4mD2N+DtoZqkfdROfho4fTES8TkeljCxZ10+YBolvm9Y+ZMTJECFnX457lnak
5IUrp3FfkrY+cSoWNTwsABK8iLA5fEDNR3kTFy0YjtADnnAEMMjrteEhbAljALDk7FLhDgwhEFxQ
BD7ukNBCJyzCKWh+eHzdOT27TnbJRqvAWeIS3LQiODq7xA2FhVVSE/EpFBICvUjNyQ86whZOwhNi
YhJ2okoLelam5tH3i5nmWNTWlrAWk1AX+G2Fv4DEmITJgP55Vd1cXo2BGCzu2b8xR4anGJTD+cd0
AHcMQnkEwntEQn6UPQxIJzRIG73mabMe8w5X+ojywx2RROqlXBAMBG9h7XCBgpsDgWG8pQKfQZ85
mo/8sxSjV4gUQ9gUJZTKAq7SCbcyCMGyCMuStMZf3vxPzB+gXIR3aYV8aYWBUULDZMLFLELIoEVY
WHaswTUq3S1vKOeYNplFprIiHzeJ+TJtb7lwNx0j+VFInBkkpxU2JxJKx0KB0EJ+PoX1Kz+Kx3k1
p1MH2INqfT2Uy18txI/qNbvcKdFY2VB2+b3xXAohZLmfHWneLQLRgzPyJcv1kz+56h4CF1HNjbJb
eCML8MhRKDG7OEV1L1QSTYPc4YVUUlxDFBKxS1myEOA8Q0MogcUKwMkW0qlrfJdmSSqjNBhUKDyU
AowyhZBCIOUJMaWEncoHKKoVnEoJV2ULYRUJa8WJ4LcJfFW0b17Ey7AjwcC71Lim6ezfJ4AtRCsI
c0G4kr53NjQh7mb+UJVQXmyb4L2E/EpyGLAYGCwCCmNkfsVCQwgHXIxQ7wJpap1bHsicJ2yGdKHw
ZfXII8QEOQN2+FVlDMpB0VyQtFLYNFMotfGqhVmLhF7LhGPrANo8IdtcELe2eEuFeEsK2DcTCC4V
Gg6277EWPm7xyKbAyzlCzpHieS+EpWMAfLKFrgOzw5dJFlC4uxwAb2otvZ3Z+q8ppioQPV9YPa9P
n3BPQ2UKx9e4P0zh+lwh/Pqq/DLrH4WQf6EwgCYwYJ/fTGEDY0vTHWQWFJmpAsrKm4pjIDQh6Im3
n6yM+6aZPs6l+2lH2IwUEKISGrGy14H1/mp/OIO+dIW+1iAhp1woxmToHlPhGgMhHEtQRybSqI+E
fmyFg8Ty652IX9D6IZSkmRnuNWLoxePl1xLa5lvlVB8OvDHtMu2Xbn+mwlwWwJedUJjz3JI/MZYL
m8vz6nRUfmuPOR+DpnMDxlkJzxkz3N27yEOE9HT7zzL6rbuggalhKzcZ7WtoI429T2CiqfCilZCj
jTCkgdCkaHwInACY8j5ShLsoARD2lKKTgf52891Fwh7941MBVXuAVfr9Ql6Db6aQrAnL2Aey3tdM
KNdQeFcGMcOLJ08qnKbRvSm4Y/UlRbS2sLKmULOm8LMc0o+rELVRzYxmqbvbsPCDL5VnsmpyfvWN
1528sI6AyNr4Nrhq3aYAuyDk+T4ShrcTmncUrjez4qNpRsGpn+KbzUn2tAABZ0IDYynB8sSh5rZS
PuHV0xPuleaF699mEJq4FK6YhuZjJ6QxksAvR9hj0drDA05nDCcHv+nK5xL55FCm9SEXdrkUitkW
nlkJ2UwvBUQ4Qc5N7ZU21dsF0Xj0apuafMl2XPG60X/BYVmY6Vno6Vk46lSI6lnY6k4o6xjcmtTW
eOyFwPaFxeYnzh/7kAuj7QNrO0Jt4wvyb4OQ3KMw3b7Q3bVw3iBt1iWuQrTRoTyIbE7QWTqyo4IQ
d2+F8OKRkOODIOTCkqdA5T5weSiUedL/zXLNu1X4c8IyLnw4Z8PVMziXUTETTbp/HByESa0zwrAP
ajjHwrXXQrizZcLKPkK9z+Dv6h8Hr/VdCxk/BP4Ho3F0pELNo8ZuhaJPhKfPqjclfL32axarDr12
Cvg+yflWhMLjW4zTfCH0LVD9qXnohdyvmIHuCFTaDFHh+n0h/DtQ/06Y/1Ho/0VyAD2P/ZVgALfg
/idn1Wiz6qdBsgORVAdLmkBLrkDpgSIoOOSzxytaZs5HXlbjl00goWIHiXk0is6U5NrnTHILK1zJ
Mwj5uq0l1RATb4j99uKaOLfccq/D4M31UKlQn/5Gcc2TRW5vp/FtcnlmNUSTN9vk9AWC7xunTbYt
wkCqQP8YSZ+d28oa9mvPQHkOEodYuRIRcf5NqOAujxd0lRPXIv5/lIeFwCNbR3MKbepDEjKOLwL/
IS69n5VNSgpR0VqC4SKw+QwAl2zarWFD08+GwaBLmITDwt8sJF1CD0svaZNBcidKEii2GfOK43UK
nCYJlUyyKj102NRhz8I6j7Rjt0iqhX7KfdCy3TQIvKDRpDNUMjCYvg9YCx8V4RhbUjLokfNtamff
3ALL47/jYsqRt2ntZyu5eXaE67RdnwjFcMNf3ynR+hVKzDJcrXcA6hfSN8R8Ce4kSBs33E7PWtEJ
jv2BoCwpnzdLEj8m0Z/EIgOUEQZaJBVkJBgZFdzEhNfMaP64g833ws9IEq2W/uG0H/Wigp9JhOKH
0g0T2pS/HHCZNJJJCiSdNEpOqXFqAB3DZ+NlDx9x3qUXNbcBhkESTp1kncKwBObRlxRO86E0qV8l
I2YBrqSz+luXE4l5iAWi9+5077G3XmPkxoyfAiZP9OIMErmS7FUdsYJTDqcvqgQnh1sRek58mhxR
Thw5+4fGiAO6HI5pZA9MDDi4kCpMgOJKivps42YQA8Na5OxzSYYZRMSC7JlrHX2skh1z7end5whD
Bys1w8TLRj+mkSPL24shkjgSaLNk0fhIQRRLPo2lDz8zEmtk06lgHXL3jPePoDi5NkXALeOqGUri
zW/dv1NuH5JIxSdgeCxUPJt5y6f6V5ZcVbtCLWb1M9N97xUowOHLe0VHSnxX8nYzwbtKEnitZPGM
f6k84nlKcnrGwo7QzXRxyJKItkGOhrdiQYE85d+YW4NLIlt1DD72xdfkAFtkH+fWSvtzUfHUmioR
e9eW8x7XYPV08jxCjOKp8m3nboQnS7NKywgPvjTd8qEN/TUCcJy4flSHnpiiQ1xRSW5xkgSjt4z2
tmR/bazlfM2JOfaSd8SnSvLRMJNDja2sCCr/oYoeEzxFh0nykjENdLs1ekslSdkQqXQSVZ/6gt+Z
l1l3Op2eUtYPl4492Kbq83sr2cyakCbFV9yYMGLgvD0OxDgXyXOmkuycJOM5EPZMJPVJ6Sr4UHbk
tzBuLIKhVBqakGMhYD5LTI7Y1UENBIMXSZQiXOXZQ8bUZ9SzpW7NAcLMd4skUTvJpBbBH/4UydYr
mGDruqBpb+52Ff0Q7KPItE6SbsVxcmkk7zoQpyP+OkkONm3H/zwKUipz0juHqGwimVmjXB8aSdEG
s9JXpWf0JgsY8/CfJYnbjOitIRncZi7ip6LHSrvMh38/yA6ThC3JXUzpy62TNC/xsnJ3gG/t73ZK
gCeNouHkFwPRz9Wsj6EWn8rUOu///rJrCtZyc4jfWHLE9kSiGMXDNmHkfFqZC/mSOs7T8kh8/Vw5
KriXPb/SqT2aklR2GEqdO0kve8SYQ539iFeB14Jwuo6SdV4k9RxG2X2iNP2gOBooNEEXknjBoSAs
jdvDBO6RCCqkFHul9XfUev2B4kQGSitPdNAW0k701ZCs6XZ18Z5oHXzbidhgusx4QVRtHzXXylrl
4ZmY1XSsCoRlSUMweAo9RtKS/m4lB85glGYZyYZ7khJnmTmc7Mh4jAt6GPPO6q+9QvIzNiWffetU
5/yTzNo7hrFxiAmia0mk4+qzNigNQ/IiEIIWQ/1Hy3K5E0R81MwWO7Hk23VukAesh+KQUmyAz8Im
By+JeC5o8BFk5MGr6/3cZoRrp/YW6Kh+Ik3+O8sr7oW9ufL60M5eG+601TXXxHQaZ7IIFhwGgvgt
tz00RSFHylbS+1LCvkiiP9gMdhfeR0n6t5L5Hwj/l2IB8NEBBOIFGMUQUKAKaNz0S//U5tCeKzEJ
xMGDRiyQxVofKOPkcKQO3lAWv1H73ScbG0HCUuhCnfw9nCz6vqNU4hEMfkzfu1TiMwjFbFB7OA5i
sR1E/7wHfBF43xfhj5xpm7UPRJMAvN3C3ATms4rhnwivN0NAVC+zNRAxjoXCDV7l5ZCJfcFFwzCJ
j6FCzKAmbv+ZuBp6sTY4uHKPqErnI6vSWyaWh///D2qOf3dY5E+l9Csw+lj4OuOHCMQU4YozokIe
MYlFQolPwiX6xF8mb65Kp6cZRGLL7d5mqphzhO6N/uiLnYIyku9afBV10o83aTMM17S6V1P9Vk7F
u8pI/zrBkt9pjdqv7A0InsbjrW3ZlUQ2sKnNiiNMrZRAuHNC0XXFqGYe6zh0niLTWp7UMyCYPhOu
fqnFv7GIicMWJ4eLnKMQS0fFWIkGK0W9KwaPGZVHlF7C/zN71H8de3iuoIuOFvIPb638w4wOhNOp
LXaQmhUXY45PhIP3BX2IwSfuPHkM+DOuz4M4RrTYRnrxjlS7CUDuYBf61UJLMomfJBFTyVKXz6HB
qTDEHEUMBJ+JMncmepNUPCcp2Mgo5hN2SlR7ws16YkVhgEzYBU+KS4fXNmfDHrb+HbGc+FQsMatQ
wGiJaaVBuVIxgUSCQkxTbCxuYv0uxc/Clxp0i0FElaDcCVETb3HZXvTgcQ/h8ZqmNs9Y9+6ANZ9r
FDDEcsc990hNrhU9DJqYxccXM+WWxf17OC/Nr37izA2ywX1mCm+wZtfZ4aQRZ0Tx0NAU1DBu254O
kHyxK9qys69RrDUp+po8JqXohzX9Z/gGEj9A79SqvwGk7ZULzR/l5e5DVTgYcbyu2KmmdS6d+HIS
MefE4tCZxaZTiFeHVHL+iuIB2yDOna7BvuNWzm2Ysv59jlmb8Snx7wmynvyftidB4DMh8inF6NOJ
2ycXy0+F7scJUQ4nGoG37+G4ynBg7UZAFMRl6olI73W161dcQQ46mYImIDr5DCQqX43Njas3KG/u
6WedXTaoibGQcS/sl77nULeEKPnEWCQtJ07xHnEaZfk2nvCyfwlStQKlMXPRwdNAFM7uPlneXzux
IrXznju2xWYwclDsWbywvVTH4IbbTqxKQ+N/8sr/rUfamnPsMImajzYY7wvWdZQe6gGhKb+s/Bbr
/kdnue5uDrz/4LeB5wrCDrq5DDSzzeieWqxPyJ9msUBxk920I16oWgxRPaqoVJxRFK15deb+HtN4
nxRYpapu+YTZdbdJh8XX8humGhlzWrFRRWipPPFTBWKqilBWFeKuWlvQkjLHZ9UMmK1gEHH4I7vC
Own0SX7ofRQT1iBOLCV2rPifJ0uMWfqfPItSAH4wsZdfOOYl2B6H48yh0zCxbqUe/i3fYQsz+RWa
1lJHLHftZgt7h/U0f/KH6cWYayy7TexvSrr+NkPGB2xF+OWK+asUB1gSgnWJFWxCD5ahCQv9HyrF
GjYlzni2F0xipjjFqIZ6UqtYxsQ3xkdK6KWnxGg6dM7/GTIvpQP1v5pDKZsDVovgDLwYbCRIiD7d
0L2NRWzgUQ0/+CSF2xL5WSgWNCTNJyVetE4Maba40jKkaSMnj0EsaoH41BbEaoEY1gxxrVEm/uwi
X1Od/qZkm9/glsUDw7O43Eae897gbIv4XMMicvfm1eCK1s3Qkt43DFQ+KN9w7DFzEA1cjg/OQHMV
gtunKX1HzvBcZMv7bBgPBkyNXeTj1msz9+iIZC4j9tQFGbt4d6wOpQN+tr42dmueLAx1jIZ/Wxjr
clHX+eygXJHZAVRCE5ZsGqr1OTaTne8guQ1dFHiDyPCg/sxX9FuwrjLJF2VeLvI8PL3YP0G4pvSA
zH2io/fR7tDtFSLeSzHwBZj47A4l3zwgDlit8zgj65uw9o0t+j7oHl4NovRjqddtJ0LJW/hp3umi
/qPckv2l6AAz9VAlVn4ssYi6apjuP12igjv6DYqdDmYUUY538DjYbTmi/1nBLQ5r7fyX2eNrS0ck
PFbzh/Pkbqm4KS451EXO8qetu0vvE03Ogg6TjfoLqDmcrLofLzQ5w6HjQGxEhuhZaBG1CBJzUSXm
Ik0k2GxQIoUDwqs9fPxWvj7XqEKM5Va0VfuQdN6tEQ2jK0LGEDNjIYrGXmSNThoVe2rg5sMqKsdZ
bAkid6ywPCrRPdrCYtqigMxwQWYihaTL7nk2B/OuP8pi+Y9F68zfAo1kDyfB+L05KlFM9v9kkxx5
HXqC6dUbXlyrHfAOLM6V73G+19mSkUz2eaPxuqT6iLTabDmnnqv8xnRojs9kcWgv/uOEJ3Zny3gP
6VYmekxXRJlse9pnJqAPKw5NQ3GGYl70EFcoJ4qEYyCfDNSbYOCLwfthzA9VrSxOg/kZsP6VkUx8
Kgaeh5pxTduwuE3BD1zWUizfEJ6L7nMQ8aceUICSMWUYPf5Qa0r/h2hCJ3yh3oo4tMEgGlcKlShZ
kJ3Zg/liGUXqvu5zvKOZCEh5+Wiu13yzfCf4lTE1OYxjWgM07kbWgIjKzWnXyTYdtymkrX1oK/sH
J6aXtWDrxWvTEZmJixa1HXmntGLEFGVqDma04FBtcKlWa+xtKkroGAjGyV6FQ3kwruRh22NValJ1
ZENSjytGw9mxoID4c7W8nTXU7yse17plpcIq9ljgLdg4InvFujpvDfyvBh5YQ4SwhhsdF4QaZjLc
PYyx3Py2HQbZ5dMWnWzlGBN57vQ65G15SImAYFVE4UKTIhdHLGunRrfNRnkegkwdXKo8+Mzx12oR
2S5zeOlcSgkz30GNK7pbT8S3lihwF5HhDmw8txHJo4vZVFdblLn8bKJtMKLRheDDxIxZ1xHFriey
3Sptz36wXBvR8M6pvpYDewmkpyRL498UDZj3BndvhMPXo2ChnedLyzOLESHcy1Iblwjvr4f/l4q1
va2Mt7qaXha7R46JKbg08xce2u85BuFKVMIVTuEIt/CcuT5BXoxZUZn+CtYdVpKPImnfepM0heW+
cp27GNiKZ9zWg7H8aLAYt655AX/mXyD+0df6bXUsJG0znwReCt+mih98z/4IRI3c9q3H05nKuiyo
LmsEfN7zFTklnY3MX/TK2BCTky3K5Unky7Orzl5rE3MWMbNigWmWszqFDVKQQWlcT0Z9IqL5NjNf
nFP+7nlFxYON89nB/RyCtPZF++oGy70MmXXH40QP7PKCeuoHWX06c0iQ6jFkvog1Jk2prx+H+AxQ
7Yp6uki93762UA6XNZMSd7Rpu0ZVXZL8oRKD72XL8mZyYaPYTBHdVJ8a03WQa065NnQIk8fImr7N
oH7tQaXzEFM8k6cNTQL13iObZuPR7tFYL8Wlth3URgb8fh/uAxFv52ZILqazanQhrd565fTM4fWl
wNftiribz8GxxeS9YvTOB5wGwey+zCm19DRG7FXNZTnDA65ECD5jBtcz/SF++KOqj4orzakXoXC1
UjCMUrxXyMVT0YwD4ON0EfV4YHIP6saw2HUhYnLuWjYgosjKsZar7JaJxLwQnfkiYnOCGPmjj+s8
jM855vO+cJhrigwdiZBsAT5mLOkWtvQWa3op+nS35wDU13D3msMoNdX8JP1DW1fbwWOzhoPd1q7M
qO4jUMVmmp1TxY5qk4cXrrPHEYt7mphfbGCuFnb3yXmtRPaepYxrZ4LP4KXlzq3iR3te7Cez6WnR
nndViDS+wx4/u8FLJzr5rmerip6Z0np+K9SFjdtlIO6dLPGDGphLJ6hNoDd5yC60S/A/HwPk9XSz
Qi+WSG5NG5tRQzS8CfnJ8BkEBProswaDWINDGSm++Q/AMCDwULltxz57Byfg9YxLf8apH4hcv8Oy
zwWa9zTApMvJ9jCJil/l/OYBV7cw6j6BgATmFmtXKAr/MgWoYMfMJBi9/6QQ/QPJzmj/O/z/yUwR
QEMjgJZqAFdKAmzaAipaA+aW9pZ6cc4ayKlf6vQ40zAAHM2zefkeaR7QLhUEPMIVpSdPJqi6VBQs
aFIQv93iukBAUXhvijaDJCY/CIFV1qBltTQm+/5nIwUIE4TCNkjzXznFmYfRtxlpes5xGHialmX7
DmXIQK9iCNvP3MB8ehb0jKiplOoFFp+UMIzA9uz1AP4cQhpAVBz3eBpOUt8w0OOwSqGDnxQiIuI/
PNoeIA13jdQ/TFIEQYMXpdZUQ2gy6VIV0QzWZZLyiMSAeGzok+hGiiUsk6tJcmg1hRNxGDmcSfyr
3VBG4UotRSQFFXzXDU45W9+nuoKz30fT8wsaJtJSmpay3Ld2FX0XvRRf2FKBUd09KcRwaMYIpSFD
qjImKc3wwbmySoBMhsIHOIzCWQSiDUk1AgUqVf/VTpWfmFGcnS4Zdv3EBKrB88bMHp9ZVWJjaaKz
O+O38rzmMV8Bv+b4Y5JoRWODFyzp/GznXLDszL2bQXYxY3n4FFB/ERedLHom6gYCxg0VZQP3HMVn
kDEJ0HNFqKeugMHm1YBGzhi7Yon8dtPsPizowRycjOg4mui9bliVhCNjN1gBHE6oUXu+9+Qgk2to
uJ+Nx2+Y4BPGW2Zzqux++5hnNq1NS6TiYx5niLfs9W9VjS/VM+QIPh5yT9uBH2o7NTEmVfUIvv3d
0jZKkdSLTICqzsTORCP9xqq8O0Mpfi1L9DgPwJ6eNT2ODlwUt58okao6i/yvl9cbRuIA2Ri8GvJE
BtKWrBrBc/j4cDmisNDnT7HIxqyaWWePlN6TT1wOyuRfJ1Fq58YBqyX0HZge4HQLhnKKk6KqM4bh
yBhz06N+FzqVexFbf4YMFFWUL41VjyfQ48eakic+fN7E/tg8+pSoBgqEqfT5FYVCy1AxRvPdXyaQ
7/kIiOtaI28QI/I2wYT+O6CSd9GL2qbj2DBMAUO0KWxgfyGJt3beAqVpSu9KMjL6Z9G5tNu2v3g/
+XCOYOh213FEtfRj0fEBpE1VsRNhj5sY60TtScK63Ou262oMfJJXvsUPSUlLvBkCM9FvsCFVQLi6
XkkcePbNtMePavR+BZRD8G7wXGh7awNDTr0mKlKlHrPA+u26oi5uGV+wMr355lReuyp5d1Bm8uXG
/8sDreQtvjhMPkbHeK/tC+Qtxe8J8tE07Y4r691dXPDvrwNMxrCqlEnq8xro/xpSWMeFV4/PcWhT
LRwnazY1RfhojijmQzyeWVdf4rekgg/gTuVAmFeXiiQxgG74l5bwu1NWePvL9ZwNNs9lh0LSyv/y
za7Hh6wxMpenXp7wFRENjD5QXk5e4NbNb+6AFKfiw7enVKQfuhfPdMJT241X7qM8FFMo/cBA6JV4
+b4wCmtXvCF/4trECUgFw2vXJrDVAROYLKN8FdiXU8aY7br0se2MhL2irDEr7qI4YB7yyUQkP0Dh
TcU07DrI/J3DULIxgy9/ifxnq6pYR3PxzIihJJb3q6p5HOnEImsb/Wc5GYe70X0K3OFe/p4M61sN
ESEpnpl+aPyBGnyaHU8ReIQNMZzh2wyXktNV+RZkrjrCmlNAxKeCHkUCOmLVW73gV47PYeNbNMHH
rTscauZAa+P9pGqH97md8q/Ha25bZAjxbCddYLyBcLPK/TRjzgSxl/wyuSUn1LqelHlDw3nWrbXe
R7c46IJPWl6ygM1bbkQdYW/SPOD6nUqg4s1xZ3HTzdvKO2Fb/jPU/DcZioAEaqzLoDbLRNUrl6dg
51KzYclSkHyrPfF9MAfP36QBthnF/fYcHD0e9puk5GCi4+jDTry/OuqrQ4PQr2s/+oS8UjaScE/4
QsQBR6yAKJ5OmNq0a/MeoZO5xEO7Z29Bd3aKq9FNU8oWZPqDGzxfb8Hg8B3ATfUU2VMHaU1dF9K6
A3/k/TLNREXX6Mj4ZDg3PDuvTWDfyoy3pI4RB7FRSagxAYaLLQaNMWbdKrDB64KvbqoiNtLhyVy5
82Hqg//2SYO1mvjIErUHw1+/unI8m9UY72xLvsEhH0p70efmLV/gETN8Nw9lgv/XS5iT4UGg+9Zj
jeq3j95S03Bjk+KwreG1p4d04+b8K3B5AKvkfIeXYV019V8GJfUtWDc/VmLNpUd8yqleFRYq9ukG
w1TGOHk68I8klcUvASwq4JTL3uVeR2N+Smp1JY6E0Tgezspu+HW0/FSQ07AQGlVpbGENAJ7f3dRE
ylDR+tuk82Vu+ltE3GVXVKQWUjLpaz6s5yJjeoZhaxslCa43Hy+1HVj7ehqXp7XgjGpwGZy/9RrF
TCZw4KrIG0HIrYJfLd+fqdZEZtPxueTkciAvnu7QUkpOqTkvccrQrcCn9KfLGdTEvZXtdZH/pLTO
YJrpTCfF6vuxrPOFXBBJkoYh08Gh6+nVx6Ewl6p86jh2tbC757ak0IA+h/zSAiTP9Wif+9Ja+GAM
BfE6qHzCHwXHzORgKa3OVhP/9WwzfHU4zBnra9lX5mv1g+3NfGOcm+/9duXhk68HRJ7uKw3RwmrE
lHETRGiytwGHMrMRqt2iznieKqbgPfaQHcRxsouGhBCNnbUHDmbMyPq9BQLwpgmCPCfhfLOsxHzJ
6oIOEa/4z24oBOtTyILeswCSCtb4sE6kFhGIvAiEYTkdgvHgeaqx21f0uuy9tPpCVmCT09Ll3G2U
7Q8ET6fuWuSIomyC83jB4uA5jJAlKNwQcdqnN0/zftBEXI46Y//NkJi5fqDVKUqWbyPvi0uQG9u+
DtzXtvQ3xEyOlg+c3aW4iXIbSsXRtOT1HtLscFwPc4T8gZVUsc91Tq2Ja53ijK3cqD37MPXchlOf
PuSl0w/xQozH0oTQwUPnq9uF5X7qq0caKGHa5siAuLGMLcpUKnUSXtvdHLYb2GHnz2xi89UEhJrU
to8p1Pd2pYH9tTLMdB+vBK+BeKQVpe5pRfEJkLjdcA8W2nSVUh4eCw60EHPs78NpvwLNbnhH+495
/0JKmMNIMowPHoONzWwUoJUOoIHKKmM30ZAdciu9ZTZ61jh81oM2d13G+dUSAdEihQjL8pXqiFc0
WCuFGn6/VNsaadShLJtXPXAe7lbvD41Xu4YW25il+KGxpw8miqeW4gsS1lgy2krqJI2llSVOcjTP
BrOPi8rCEwsboqWTPAysigEZ7w4Lb+NhyWzKGew3tCouYWcYEbxO88M0LdilZ+6dLGY2qaWyn65c
k9242xlBNr7OPPLQ+ZnhdZ36gfGNpkiA0IaxUqxtYbr2y+CeJdRpdzaJzsh65kIZUFKMG5GkEMwp
L662pcauGqxfPKnqA+b9d5076toF83phMtA7lndtbFzb3ixbpvDWcYc82r31Ho8/bAO2OLYnwidV
d0qnb4v36XCaLJRUyJgIsFzRkTuXikv4TgMERJXNiCaEGGR8BT9R+X/Gluo8+iOoEwvBu1h7vAM4
p8hBLVKBOWfVNXPO0Wgy3KxGRHoGvePmH79vmdeG/WvehX8s6AFMTVeqItRFT0w0ia0xiOfqFjPL
iSnG2RiHosYq1k+j4rbI5irNWJXjBYa0MfID8/kH0yDdXKli5WWRs1tmZcKe6ZFpTHExLOuN6fm8
p+7pTiKuOPh6QkvS4xdnCcjZCpvu0o6XrFi2Gc8nGN76B7bR8uR29k+zYP1sMZdWsJOkTaprYaSc
s7xy3GGcgNWPvX0SMNvgG45N2CZTVsTBFx7wvZHl/dFeK4R3eDGOQGzduRp4r1If2jAgdscXJFe3
YXhRq5v/mYb8rbd5r7eOCURMUrhORhGoqE1qtIeKxdAGJ9JwZN9lXTgfcTsg0DrQM0IIbihozDM6
aifc5eoS3T9OCs07m/MEYwpzSVNN7mOqM0psXM2szJu+XMbPSDrSiVB8EDMTMshwdGW1V5X3Hkf9
8saMEEex1ZPzX2BUHfKqDHCd5WLY3Hu4pXeb3vf6q9EmPEJaN7tHaUiL5QJXkqzGPmpGl+q84tVK
o3Nu+eZLhLELC55z5gjjPWpC69yz+MRk/MZJT5TF3i6t+aUIkz+ReqLNIHwaXZZtdtTVex2nqFI8
RPYhX9Rja0CHOSRyzhmDnFx+XGPI5Syclp4tG92XfbuQphmDlQ6SlGwrF7WtwdSjrWd06w0ORQuY
mK53xAugewNVsO/hCEDfyfYYU8jT4CEmrsMKYU9MRVzQfPKI7x4Z8gppfUomRXnO2jF+0yz5HwKv
6l/nlAvdOgblgeuYcAkeI8jVp6vBJLddjgzI+9Bo2Lbm5esYZD3bMuvFKb2SXXrBqqm16uuQDuuJ
a4MfOvMbJ9jnMP7Pwylxrvt+fUL3XB95a9IULn9sb3EeHRhGfMTcHxCSP1eYVqgewygxrUnLorTa
hHhFXieHSPIoBWCjuaeTcrwuQNf7PMhZF4W4Ib0+eR4HOKMq7A36U1uD7tmUKfw0vM2OPvhzr6hS
n3ezH1GauNobAxhoG6VZ/0Af01vRNg8BxvQb4wrm4MR906ZE+RDh5Oj542sLTAzCfd5XeFG2Abv7
h7wc/4vT/czXhEoTN7q0Tsr5Ko0franhNNON0cYokwcDPSKRee57iYFDENjhfRwm9ch1r96l0WCz
RG7fEMnHFzaKO5vN08UmGeyIrySvAOQt2ZH3K2P6PNQXQ7HYZ4zYph2XsZKYGc1NJPSpajZay4a6
oAiAYVDI+DW/a3MOzjNdrdxD8HpGhY8PUuJ1Wq/Xvvml7Gj6Mjrq0SSzjHDiEimuOsPoGTSwR9lu
rk0ErOBNTytD3XlGDTK7ztltp03BV44aNDgoHeAjX4b3OJz1s9lz1sNy22ND1t2hXhhi0dPHlVZ1
dz2ExWFMiYGMFlJt13LhlD2Dw7uZrg919hY3ZvyATsl4cDxCmktUfS+z5960Ay9IfyVKFM4MjJJy
YjoZNmdWi4bpvdUt1DKY1K7p8m+YQN7dXoI6lDwbXUb/KYaxaUfJtkvBE59u3grwl2euzzRLre4R
g8kxj2dumCz7cGnNP1Q0hfQj95+98DWdGTC+ZP317+86dFS99Cb70TZG/r76X+4wfjIHRhQpOKSp
PZMMEF9rrdySx9g3+cX5Z2eFLxlX50UR4PDYoNVFUZ6I952y0egZsGDlGRvedDZHOcLNfZizG0LD
yW+eXAOwHX18UUtQDE0lnxSD5SB3o65rxv3iLGcFgU/jZL3ph/ycWSnFff1PXsrZ2WYh8aw4gFS2
+yNu9kCHNlTlop79dvpyPIZSillOHA/876EDgsUHe4/rDh6ZLpkSavc3ebczbSfmuRn7iCqw8Nr2
9fyDbgMegr1+4x/cPvW+Ux2jNluu0/KLjf58mUp5pnUea/sqezXEEkUmvNmM2j3nPA14T5dohmyj
AMJT5OuM6jiWfUaRya5NUZAXWczUpeqezA4fgmn+hs8Tf6b/SXk1hh+LVwbUpT4m3bcHXeyDSbU6
6j7aYEZU4F99oL/NZHfUg91VMTZvSTS/rS2GCDbF3RVP2KUtPHqIjeTDwOV+Tfm/qI/tSQXrvHrv
Aufqu7SiFIF17Tsjepniiq8IzhDWjfohCDpMBq3XbF3DvqLe6V9rHvKDGxk3nXKh/R97Z7IcN5Kt
6Vdpq3WjGjMcbVYbxgAyGJxJUdIGpikxT44ZT98fMqv7MlFChN1Y90Ymk2W6B9z9+HDOP1CsSuyw
O1aIUV9l5PrxIzFgLVC5par3LXO5mAnTdTd1DZNPRUQiduZtpunhMsfVveh0rqOAG7eWHd8ZmTnc
dW34K8an+capK5+LY/W9b/gBgF2zuzHE1liJYN82EHcOEGhR+Z6pu3ZmYPqA88gdrsFQp2IBZ91I
gxsTNDR14eAOLDu2gmQ3Sw22cGrV2n2cwTxGNtXcdL6FVx3v6WPe81sTw3wa1SF7NJLQA9jMpdDp
fjZajAVcXeUYVqGXQcVBuZ56RPWGDg44FvCbwQ1SPGtA5/QAg7s48m9EljjoV4OSikDx3iA3vkOy
J/xuComqpWz+cCcgpW1t+zc+ZsY5WuxH2/2pBHp67Eh93LVV++8/YC9srGHIDlanO7eSVO61XulH
tlfjgH4yWdx8VquSFkJaSvUeUe1WkPcHwJoHM0zvTkY7HVLyD3pEcQpWP0YG0WPicsVv+dBcGDkA
LzL1JaArZyzU28QogTZKHmGOLxHJIjv0Crs778hklilIGjG6BilDnM0nUSae9iPSzHqvVq36ucnQ
zS3ThM0J2RCY+vV1IrFoIDPrmSC6ABjkPiq2XPSUqnRu2BE+QQb7QiEKFfwqLwCYDAB2x3Yztrp/
pUxT86QPXDRjjeoz+MdyM2b5d8w3OO37/KGynHinzzYbeon2HdVyuADltYZ2UhqlNcmlEYr+oL1g
Wq+yW+pkpzVkDF2yb4y/Q5oIU3LePjwG1Yn3seDupihq42Fm02xUe4Z6kvvTpgJYUdwcMCXHUklJ
I8CcwIFg5wgv7lpAu3XpGflIgGNtm+wAJOKP0OGyCHV1wNYy8dLvuNVk14keA3EIJrZTFSGeq76m
GNiH7EuNZqBLM4agwKt+vOkoCh7U8H6C2rcfdKO7ctA121uatTEbMav1lAhIGb761x9Bbmp7vwnh
zLAtbLIECQk1pwaliFktSEB5ktPPRveH1wHFa5cpuq9zePBc7eIqtQ9+SRzgQF9httqOe4Zj3Ojl
84i6zDFAxu3JjLIBVcxgl09yAI2AVC7u8+j9uOX3qSTLyQaHOvm7EljQgiT8PTXSxlu11V8KNpQN
DBx/0wXRzwKmysZxfeVmgli4IcmEPHevw2Js5Zvh6O99a2rQYlG8sWCYo4g83Rr+DC+r8ThrWb2k
xbvunlxhjOJaVu2duuk3Zlsmj3/+259/Izd7wIYjP45NjaxO7Ab7bCpnHRksnfkLTxykMEDW7QYD
4SZKg/2TZiPh7DcYLoQm2ljwLKGPlcXtiCaRZVTNbRM1t75KISdoAo3UK1UM3juI/bZPE8UmvVWj
K3RLIUjkQfoAIz55SEz/vddK8pdNVx+RWnos8rG7hubZe8Y0kNcJuN1MUfkWGtpbyHJ56tLgTebW
AA81IAF53UVdeU9gN1+G2rkfk69N5AdHtxseeYmCdC3SXYDVNkC6sYeWaFlHPQ7VY9r6bxLFs2cu
MeYzm0S3yWG7k7Kc604ZAkeVWoNWz+QP0eYQ3bLoWzGiERIW8HFzHRvaVsrwvVZ/WlUW3vkB5A/H
KtmTZ/9HrfuUuuLdNwBnMhLPE/Syq9jmlig7pdhxefxstn2MbEGc7ZB/GeVVYA+PMrLch6KMpw3y
CDckzU10qfljaBscHnnm3tZ2jSFNDXVw2vKkRnoq4K1jDUW7FcaY7luBokPmcmPEhiJ+QLkBuW9o
4ttUGi9Cdaw3x+qO0PhhdNkKACcL/huCKfs66MHyO+QMEMDblyMWDpNzHanNZ8psPOiSBPGochPj
jbStkFQKazhyPA7y8HMbd8qt3Vy7SWPvEKV9gjaNDY92L9z4FWgz+EaOhdxAsJEDMtbro24k+i1g
u692ZgqgpOkdPvEAPJu7TAMzV9oUrOxDgrrXtyIx9+mwmSoDcP4UZNS61Z/IzHy3JHBpxScbgoFf
eqxvshgJcw05+vdmTnlRdcUuUOGOHEZJ+ACmDN1mMtvogZsoEOj5Fm6BsdUrkB/FhNK8H8ovvLWj
x7rhNYnazneR9Oat1Y0cc01/QDC13eQtZ2w3tCyj9sZo7fRT7JJojk23/5o2xReyxngBZ9rB8TPn
uhvs5zA1x58habZJaRuMyjnohqgJodpWKM7XmPABiP9KNtd5jKPyHlIqfITCbDEsRAZB6mm+tcTA
A1iKYau5xbAxgQ3sBq3wyChq33kvkePkbHyQmV9hioAEVNPg2QinzboLbM+/H9pJfskEpDmXtDI7
AlXIMJHfp2Cc7oZQeeU6yS0B3OWzj6I+gqwBVikG3+UDknlQaoQgnVHkd7oCiaqKkmpfA8Pc9lrt
lQJ1QisYbgDn8kLpgOg2+YD/LEo1W44XrJX6WoB1BMxoS+UA3UjfDbV/xAl1uk46ezrAykH8JHbK
a8ztoyP6SA8iK/YNF56fbeJ8byyECYCBWlsHj2g21gbDgZ9g9DCfiPDEqA3lEXTcS5YMxo5HFLS6
PjpUZBIAiMFNaxPyZn7Fozmumukg0/KbbiKECt4Q1q522xZ5+qLEL9Jvovtaq9E805JxpzfxnJeV
r6j8e9mAiEhkzJ+PtylC5kpZYcJlEY0Z2fkrgbK+bL71bvU+ol+CDS139T9MExnKeizItqG9QfHN
pVSZmc/zjk3tE9YYulDjhuP/z5ewuEFAa2zsJ7yQ1Vu1Bz7ldtTjo9nSFmsVB63Rp7p0D2NOdrTj
LPqiueMGQbTgOPpGyZUP8GbpxMVtAQvjaqrDVwbYfuBsGKAb1eF130TRFhkR+D5Vue/cKnsdcEqX
WNYeRYMSbOMmVDxwART9BFnKxncHWTktabQXnHCQj5iAeGtu8w4t9aYi4R30efPXRS0bs+Ro1Y8i
RbUvEtYA8rN8KmRubkdh9a9RyNRI1uzOzdFIpCTIZaCw/dsRh4xNk1OMy+JhwMy5dfYkKito6wHQ
a7fXd3YEHbzO88jTmvs6UVCAnbKWE9GODkEW/kj6g65b9YY9G0S1zZpq7MMAlX/L28YGAqmWh4o0
YVzxv2qqgVsVz5+thv0CjBDARzKETBBVqKcY/X0uXd42AQzXBP8vXQKZmepgOkqk+LLnJgZbUebQ
QnMfkHIHGn6QkCh1Fz+dnAcYmb4gYlsLeSezJQ6JVLjjw9FjMj4nYLdNw0HkIgqdA9njt6QW1QuI
MC4Oo994WdvzQO/sQ6FL9Hrsh3EwQIbFyhMCsKGHZ93AXSsfDtwLrkN/1LwyhsjDrYLc9Dj4t5OS
3uouigjV7JfQ+HZ+rfVufKhiNfPA4KAwIbHhceC25Xm7t/IkuLGM4C1MU/QCSZ9vS9B6+CRrR0u3
JsRueLJFlhl4WjWyafDeL+3qmOI3oJRgGEeFarTtts+qiHbjZLjHqHCwA9HyjACSN3o8DTdmrQAf
moJ83/htdRVbZXKUAUJPefKIPF725HbVrDKXOPs27b9ZXWs/hsEoyM0QdLLC1D5iSbxqVgcYtwIm
X0UpxkBl4FzBH4VFFjXDldEk2jUYabAtdjBn4ct6A3OFqzgV4F1m1ZJ6c4V0RQCupVfwtVBTqX4r
u7sgy+7D+BPGigUGt+qThMt/pTptv0dHFIdV+E7iMGa/zAxcvRDuiEJdX1OQ6r8O3A0SQK1qwhWv
qN95qJY3RlIqm060XtkhlllDF8tRVstKOV5V1ASQMemdbZ+0441tuddZqaU3qvOZRAtHaO/uoSxR
F82yG1WPfiTgWupSFuRZwvglY+RcZEzuE/B8Ze3coYLz2M2IRqNr9BsVgY9S1wyS2kj+jaHuH4bK
v28zcp0VtRfoEphStVy6VI7ROytErzytf7QxIHhxG1O2K3hTUncNK4qbWZ/IIyLMuHGnrr4v0D5+
dGWpobCAlw2Py2u86zHeBPJiwWS/KQH7gZyHS6CYCBJ2PvbyrlP5+zyUbCMqfHhXhXYgHZCxCM9E
kP+dvAGqif3gboITeKVkKDyAVPhSNv6GMrXYxZo/m1An42PtOBvhOsGjPmTlNqTqS/472uvV2L/6
AWqUudB/GCM6GVDzUdu0k31hWSHUpyzaOvWIVGZSW5+LvM8PU2X+AUhN2yPKCq5QqOpnF2LU1k7r
+sYQw23X2PEz6a0XJ4XZPoZFsYWe2lxHWorfp68+TnXzzVYa37Mbad3A7MGMbCDRmGfJq1q/EO3a
tVOBQ0V+ejOE+LWMrQauLtAgwBpdu+tjK3o3scEGNHbT19FnNMiva01Bb66sPKhpIOxEOG3TGTyY
gMODNx5WVNY15mtjZMFzXI/cLKgy2s3OhsCPZ0cFtAJADjKvwbYB349IVZFwdaHgAx6wzxCHRx6P
hLOUroKJJ/WLWNFeVOFHt67LN9pgidq0AkugprfmiAJnaLgQayJk45qBO2CZ3Bt99tYDgZLsrFdF
73+urcDYJnWyU+d4USg3WEb8tVNz5cq0Iqge8kel62KnRmQEqyrctzHQocQHheggYIUXN6Ktk8mv
R2jkDQowML8pukbgivuIWzSPhuV/UkN/AOGVycfO0neIue/I/yh7UB/lXmjWHrd6D5iiRCw9ligI
my+FL2FYBoqDwxJ/mDIuyafB0K7Y7e5dSnSe3co/lHxsboXk8E5q/Tja/rewiqFxT23lAbp5TzRk
w4LUR+Gkzu96hZqkHuJB0mbklVx9xBjcxm1VUV/GvIH1WLDW+3A8pJIXPjyI41Bnn5QySq+6MfCC
lMIWii3kekLlrXb8hpQdHBZUj9BdjFRzA4G/fCwcg1BM/X0wGOouS3VnJ0XiPASqZeEsDhKeXAUP
+bIR1Ga+x61oHhuMM9nyIV9ogDeuIETtFJxmeZYfXVk1XuUL0KZTleGaaX5JjTI8IkL24pQGmPe4
e4FU+iMnftTBkHesq0hW4KaxvlJn7nRPNYXMIIQxiawbEGvzfqoQE//zb0N0+6fPxv+3JHkdy1//
+sePos15Lj//CqIi/8e/PUf+9BXR8AH5Xx9dTf5mSHKT/4y+/cd//5cLiev801Q1TbNMzWHHMm33
/7qQ2OKfOtcaJBpx/zD4K/4keSGb8F//MBy8RoRmOkIITRiWa/4/GxL7n46tmriPOLpjarbr6v8d
GxLa+eBBouh0YdpA+vFbKX98A8EQ1Lio/E9Xjzq7TgfoZ1YIfGSaxvE91O3h/sMw/NvB5n/kbYbd
O74g//rH3EyR4uuVz6P2X80vrE1iR0nA9sBuk4Ccg0MNmERj+5P1107i/UH5oPflpuEKEG5O92it
9Dj/+8cPyqZEtIlv7zLcPeMHPVWrESmWuV8KZY68Od3N2rjN//6hm9pW7bgPcnsX8i41YdhOSHqE
mJh8Pd3+2sCx7D62z2tKLWN3tHctqnJ3NpKL4rnBDHQ8joJHHAmNyZYg/qry+XSHax+k/73DUqhl
58wddqnrDIcCamK7QRwkjHanO5in/HdLgUX+8YtENPVQUwxrJ1JYxW8kVw38BFQ3QaRHGly8bPKs
Vjq8nO5OU1f6m//9wwyVTlYnVj0i9Arqhlq9LjyDp+JmVj9QvrQIp3AxNQGeXeFtoBxhJpKG3yAL
jT7p6Z+w8sVzwH/8BWkwZl1q8TjqhW5tDFn8EXYUiFQg+f0Q3J3uZGXe7Nlc6MNngqtBRxVD4d04
1s7nQEqHMpSaXp9ufe0TFttDKmLUPkjUA86Ool/wB5DeqQEOqwa6x1dmAzr4dEdr02XPv+Djdyi9
Bf/IsnZKAIzaH2zUYhpnw2MAdUVXL8Ea4neTougBvrF/S0C5n+55bQAXG4bE1AZMDPnUpiBxD2sA
Uf1taYGEv7CDueMPX6YPgUYZPrZ3sycJMo5Jgp7oQCHOP9PByl5hLSIrczvYO23geKSWgH5agd2X
T5IiWXJrVJOrUnMJXeeJ3dqwL9v+7MX2BIdIyYsaC6S8GJ1Zhgqq64ujkP46s42vfJO92I5qobZq
P1jErOObHkmYBpmaLkxGyrBcERXcYHEPmIwz3a0tgsUQuqQyUccakWRQxJTte6lBmx+irOi806ts
5ViyF7uRYRY+BQ2FOWpavbnO8dpUd1OuATAqowb9+Yu6sRZbTlV0lW8MmfDwdZ9eE3y9HipEax/r
uAgfLutiseH0ySC0XsW2BVkGJIQ0yNS3lOk5nxJLJMNlE2ItNp5QBCV6WKXwJDnaGyWb1Ac3AGN0
dfojVubbWu42fjSqjJDttU6l4y8RD+YXeyIFfrr5ldm2FntKi+mEIzB9o4jONAwJ2QgOc7jYkdaW
F47QYltpI+p26RgLz6y7JMK9UaApWKsjj7LLPsL4+76VuAoyaMM8BZU04Mbgtqbill22zSFRUjRB
L+tmEekOXlI8qweS4WM2oX8+Vfc1tdq7sbPSM7fQtdleBB8q04arqgjqd5Ix80Kw7uRFh1QxzoTd
yjFpLsJuiMbKJh3teJoSGLzp9da2sI9vfXxOMx1+ZdyaMjrT2crW+Ked4IfzZAziQM16Jt7K4MDv
1bZV+mOqU1qEyuVQ20mszlGPIP604cvpOZq/4zd3N3MRjSm0ZKeYet/jFRJq90hGTvUPSEthuVMm
5E6fklhPAzadNGyOaqyX+ufRdNErPt39yvyZi2gdfZTIRKL4XuYolPlMxBV72ym3p1tfu3qYi2i1
umaIKlQSPUPlY3aT5ncN8odxOoK0QFjuvUSNKLs2J5FbUEQwibrTebABd090nvunf8XaN87//mFW
BajGsugRYSgdH+tDe3J/QWvuqzO7xdoKXQQzJUZbG5H9R+gg6r1g7GMSFmn+rAhkgeGjtWfeLWuf
sYjmVkMOJo4D0wvUKf4ai0p59KkLn9kr1lpfHNPI2+aAYxzXgwtMHbPVBHp0bSTH+sLYWuwUWNGM
lj5IAZKu93FPcBpd/1SVhjle5yRm4TROdokfRzbV+pmZmVfZb2LLWOwdBuo7rCNpA9j0Ya9NjquR
NkyC6lc3cpE7s7zWelmc2pM5JRV5MGcXwo7b2U2GGFJJvTjUsAa8aAUbi00CHSI1j6th8rAvAWwc
2R3uvpazv6z1xR5ga2qoDFxnPWQDIR4DcdrCAtIvW1jGPGwfoo9XFKSjiFDQQU1dqaH2ngemvHBg
FqGt2WVuYvIxeZGjTE99B9N9S94TTvRlQ2P8/ceHMUIXhhwnT/ExxFZUo0J1EB70Za0vItooO6tE
vnTyGh+si5lxmgGF8s+sy7XNd859fRx5kesTLC7mVUtqKDjttaEMd1kWfDbd5GUQCgY59t6B26ln
zs3pL1o5QI1FkMeqItXer5nsMv6iKpEC5xdAS2rO2vBTUG0QFj7T1UrY6Yvgzn0rnCYN+51esX7x
vE26vdlQq/Wa3rHPDOHKpqgvQtvonC6PEx9YDgH+7AL42mnIN5y57s+t/GZ70hdR3eRsfv1k96AI
q2pHAH5VkuTYlyb+5Sa1hQL+revHZxbbytToiyjXmiz1sTZovdqylKtCGtY2mNDmLNF68aHwQrBL
z3zY2rAtQp4THwF9DcUpaPoItUmIZhD1sd3dnl5la1O/iHrLD6iFT+SfBNmLQ2Mj7tRlRXrr5pi8
n+5i7RMWgU/iVumQNG/2EiJm/eJrQRIcyzZPf51uf+0TFqGfaFFXBZ0+7IaACiT+8K+Og3xy6uMl
crqHtS9YRL8VK4kphN/tcKAiQQvcCuFntz3T+sqlR18EulHGJjxl0aGDqXwJBlRVQE0/lHV8ANgX
X7b7aosQT6DmKgoa0399ggnQ9QqEwLlPWBkgbRnclvBbBBO7ndtT4tPn1uuLB0hbBHeC65Kf1rSO
EBYmkuX4CMDrvhUzJdqGGH/RJGuLoA6RZiqw8yShYupQ1nOx801g85c1vgjjZMhQtgloXKAlv5vM
cNwFvR0eTre+sh9piyAeGtJP6Zjw03V5bbryZWhMMLjIwQN5fq8daAGXdbQIZbBcel4YKpKmseX1
tXqPC8ujNcTfQ8O4tqPsTLZ47bjV9L8ft/UkUR4JZ0gZphuGPxxF4qLFW23sREGHSN2FnfmURdaW
2uGFn7aIcRWZR2MMlQbJ+5H7Q+wJgOBXNb44ZqK9OO6wPz2Ea6GyiPaqdoeYS3q7QxgFYfCYim4r
kUw63frKXqguwtwxYiWIkJjZ4c6Mn5UCaRcMgPPAXpieWWwrH6AuYn1oTfjKjtt6k4b6JTDyLMHz
aAgdZ3v6G1ZWs7oId70a3KxFc8EDr1E+u9JCaigTzAUaXVeqdK27bMSQ4XRna1+ziHoN92xZDBmU
EPxjD25ca1vIUOPudOtr07EI+1b6pREgR+E1rvEVtbNbqvgRjr7KmaFaa3/+qg8PggFjumwclcaL
QuWeXfeL4QdP6PI9nf75KyeTugh3zEUyuJ9O41H6hJnao2bVFeHzbFPnJjDqTvey9hGLYM+TWpGu
QCcK8PJdJaHckox6aOzh/bL2F5FNJbsva+7oOx3CRl77L9GovetW9hfY4Mfwv4NfxeNfl8yPxeO1
zUpdRLSI+kDhioA8sT+pnjFQKk58tDonbYaO45ngQfYwMH5pirshggVttjI7M3a/nyFsdv6+ALrA
asOEljF+jf17VJTzbda7+rWCldceZG17c3oM1/pZBH2LqZ+a+tD6zSh+SOA/oJzGt5a6DevU/eOy
ThaBD7CkcnBvaL2+Q6NTk9A8szK6cvTyER70RSex5c5f+CFk8Lo2o1LJGk9o8S848tGBDcd5PP0F
v1/KlruId71BB72REbtJ199rUE2Nqbst2+H5suYX4Y4J9CzombSeKpEc0bGZ9Pvia4rx0WXtL+Ld
RO2jjwzaF0r/mOTA3WO8N3XzzMmxtogWgQ7IC6F2I2g4+pSnTgUz14qBlybW16h75mdCYl4t//kU
tNxFuGtaWTqToiMZw9g36N8EXfHm4/6INtR9q1dn7ihrU72IekzckAMtGKuk5ULnYxFr1AiThLvT
U/H7c8kSi8CGNAuAkYrDrpi6a9nrt6Z1ZhZWfrhYhHI5Wg0sCh6vxszsqIvrjOvCZLZntsO1H74I
4ihtUMJs+eF68aKWlJDdX5eNyCJwUzeWJQrXyk4rxDfdr+4TTJQua3oeqg97Qlt1yTD2duONoPlf
p7HRvRh+3fZ06ysLUiyiVgC0itXUbeACPiShidZueivQ8nBU9Umv9cuWvVjEboD2moLIp7JjP36a
NA2qs/0NZyNMzmAfl0p64cJcBDGrvqpSlTuBNfUlcjxDtTE7KJ2nx+rPN91volcsolfUOCKZFoJP
wx5h0ZvwM0xkXsTBV8C/40O3y3dw/9In+Yae4blM21pELEI5xIgEQ4Gx8cIquGvU6CvSjbNUs//9
9EettO8sYrkH9TBCtYdbFJbgIQ176ytou4ZiPDP3ax0sQlpi10Stkw5EaiFtn38HtnEnbPeyY+E/
0Hf4Q6mVcOudROh+0JPvqZ7e4a50pvmVHcNZBDbOZo5hDCh/uL1h3mNUXl9X5mCfib6VQ8eZx+xD
bIc12qLcwJWdMbVIxbTtd1hKGzdX3pAqqC+cgEWID25r9gkIamwtYQ5tVExtG0hXckqRK8Yi4MJu
FjFeogLlUx1rgHuX35S+e++t4jPWV2eu+2vLSP/7UKG3okqk7JVdbkZUReYjWUm5jqNu35yZjbUu
FuEtww5amzvwotDDo5yQZ476O/xa3k5H2tpSWkRynDmq6YRG7Y3olshYiXaRKSLvdOMrv30JlGsD
Cb617XhsWePWxElA2GKX9tMZHN7Kb19C5KQFhDwwshr6tzWLQBpf3QHR/Mt+++JUHkMNoeasqT1z
7G7DFG5HXzxUXXYmhFeCbAmL0ylzghjGSzPp/edQ2Ic0VlE51SCLoKGyO/0Na53M8/IhkgurR4DO
pJPKjYyN72InLoIvdpH9VPJkf7qPGTD9u9ujvYjkFtZ4Emo9wjTQI7Ma8K+l6SNKq9ZPo9eOVYd0
dx6ENxRnkk0f4jAcqUhXKw1m0fgTnzkG15baItB7xWDHNVumK9Qf6sZ6Rgb1tXaNT6e/cq35RaA3
PYoJpV3Unq8YHpIXd0NZIjx4Ln23cuGxF0GOP3WCX5spPbiCO0cfDPQg6qfAkKieiuiutuSZ3WQt
ZBbhHk2mXyPQV3suAuGJOd5n4sJb8hKihtaUjtiOI1GD6yy0uBzkNCobs0iMykgQXjQP1uLctpJ8
yJPCYqDG5lFhk01D8x0XvdfTza8MzxKdNgCETW1yD+woXX2djSjyglM1zgz+yiJagtMCPbS4y2Ch
mZraOxYuz6D3d6ZSnlmjaz9+Ee0h/giJVMPas5BF7nGyKRDODighJ2d+/8p2Ys0df9hOoLyiv4JP
pDcNylOU6a9pVT4igOINqPKfnoC1IVqEcRpZFRkBusBe6q4SwV3RDtdNdK6wttb8IoxTMeIL0Y3S
k4bzQ+0Ed36hN0+4nkVnzqS1HhaRrDudanWYInktmmOoQmu3QYUXH5j/My+vtQ4WEZwNvtIMNTpg
0gzklWHrD36oPoTS/XnRDCwhbw3qg63pMgNsqLfdqN8mIUZ7vn7ZGlqC3Fx09Nq4CqSXJ9En0ObP
lSxf7C54KKGZn/6ClWW6BLVR5Jcqd25sqqkFWknKs7064gp47CFGnu5iZRKWwDXSrlB84bLi5Sve
7cA+jpT+06T6fFnzc7cfAg0DgQx3ipgjlbG6cqugvwosESDUV1+2j5qLUG4Q81biwq28xB3eBuRn
pZ48tYr7dvoD5mZ+8yY1F2GsqjwOc3yeZisZO0I/G58XZSiyl9PN/1nV+l37iziOYzeeuhgiYVKV
eKVkj1Kgyq3U341KmRW/7bfIwQQxrwzrKk4crAvdRkPHLb7w+xZR3sUWhqrCqLzJRb5bq837rse5
9/TXrQ3eIsJbJRcF6iKVhwcS7OMrx8Bf7Zdwu+RMPmulgyUyzURXyaVqXmEcg+6Gp2kVugq+b1bn
ijhrHSxO6TFpW4EyRulZmBMF22RwkIxrXaeXZ4ZoJcSXkDQt01Wzx+UZWbn+J5nL42Bj1F5p2DlI
tdyfnoeVIDfmzj9EoeMMg1A7FSGlRL5Z0Yhkpo3KucG7/sxnrPUw//uHHpoU7CaeAiS2pin/1aG+
c9AmPfmGxnJ+Domx1sc8Rx/6GCJpy35gqHAyR5rVltsy0Z+HVLsIbmMZi1BP9aLPFKctPZkL1ERq
td7jjxmeOe3WVtIi0DujM8YyxaA19q3pXcXM4RpOZXmuOr/W/CKODXZZSx+ZYhf/m3rvtAKVCssv
7HOvyLWFuohlqqNJgXpi6Qknj72alKaU4q3I829WYF54r1yC0dDZ14GpS5aR2byg8faEUui7K+oz
r/iVQVri0JDX6Y0UIS7Pyd2veYFbR2ia50qZa40vntlIRzpCabMSjpMivyq2hk5+gnvF6RBea30R
wmWDeINjWIXnq9aGjC5K0alt7y5rfBG9EhczbJZpHLljvF5y6ybBQPRM23Om8zcnnD5/0YewraIB
eKbQCy+Ox0h5QyhIw3U1LqRvPNtqa8hbJfRtFVF/R8waDb5T3lSujqWnhjCxwDtdTzDJQ6S2Hz1I
NyhBIe8Sy2+DsLN4m5Pv5qBMGszXst4PJI46EOQ8ZYpD69Go8WG7cw3d7r6qTZJEL65foMJgW+jx
b6PKVsd9P7iIw9uWUedf0Kow/cfGtJX4uxrYSfszzZ2QTB5OzRj1kiLQsGiLnfG2MZq83/WlHMZt
KTXXenaHDBNbf/QruddQEm6vScNOwXXvojgHMaC0cXLN/di9gZvv+s/tMITaLfZb+Cxcma0h8jPT
ubJRaovpxOykgQvhMuKQVREnrT5J7OmQmG6fT8/pWgeLKVUjCYccYztPNpWFIv1oFTc6mMgvPAuT
C7f7P7M0H9aNlkfapBhx6dlBZg27UInKX2UbDj8dhU/anv6SlbBago2arOp9JWxY+Wb6B5DRg6Wg
AXy67ZUdU1tsyWXby64anYIHQmG/5mWG4cukFD8zc+y/jIVR/HG6n5Vv0BfnVjaYLQvVKDwFqANy
GrPk11ic+YiVqdYXxxYA2pHXAMbAqY0gx5A/uFpw8J3osveBvhijjorhkOr8dqv1OVTSg1O4Hs6m
Z6Z37dcvDi2rA9elZawh3UUFDOF1DBSH+CeCBWd2t5UOltBKqQaGnVB2JpOGaGvBiWX0ylc7lq+n
53at/cX9M4bw3uWOSiirqgvQXEn3UDGj68JosstOliXCMrQjtc11u/bQ8u7x7BHabAFlntkqVvKB
S2QlRkJd15V4IYlB4o7WT/EtL5xpVw1SvxkNXE8RtTlTll/razHbnVVN6OJQXU0rdxJXRhAh8gYO
TkdSdzKqqy5CV/hqYAC/nZ6dlchbIu4Qg001dQi4rojia1u0vRdF0YUn/hJrVzq9H08Bh7IxNnLj
tprNuY/Z8mU/fXFb6VXI+FZExisv0vQQijy5bZJa/XRZ64vbCopxQeIXBWGNwewhzA31K4/c8cw8
rw37HCwfTgZnyCp8ObiKJj4GgG0uYurpzTkI4sq2rc69fmhdN7BxjuYdT2TiYKaIKmbdVyMaP7UN
FhuXjc9iy9akNrQDj2NPGfHwDSEU/EKQLmvObNprA7TYtC3dwFciTni12vgn3SRurm1Uv++tMziP
FdibpS62bZjJPp5HIvdAbDXJY4Qin9j4Tq4j61gXymtQZ/eKcDp9bzdsMAdhj3I8hMpsgnd6BH8/
S+asOvNxljK0hIMenRFv6oEnwk9HS1R/wpv0Drnnt9N9/H4YYYP+vY8mTGWgQYbyXAubT5zeeiQe
ZH7hJC12K+TCuf3G3IsRpsOoT8lm27QszHG3veznL6AHtmpMPKe4f/gGDgHHZEApkIR31Zwr6K6N
z+JwmtRWwuzWc88wtIiTtY97kySViaXB6S/4/elnuotNyq6nTCJBn3t1EH2uG+Svp/YdSsmP082v
/f7FLpU22di47YRJgsxnY2Pjjwm10DO/fa3xxSYVVJNW1wlO4J2KBq2eoDBZX3TpMJFV+tvaR4CT
Zzcj40VjMR0DVRu2U4NarilC/czaWRv5RYDXsZkXZq5lHgf4vdNNt76NOVJ7rrawNjiLtR8MVDht
WRBZsWJeG34YXWPNflkWwVzi5/rEjkSX4DBgFnXkYe8sX4sYY8bQabH4Pb12VgZoiaQz3QGpkhxJ
TMfKY6BQ4trX9JdqnN5Ot78yQmKx9JHoDALfjRghM+wRV3VV3NM6/fF062u/frHyXUwdOxytuFYa
ISRi1zKt6SZsYnPE91IpnD9Od7P2EXP3H45SBJN8YRsBW5ytKGir5q7oN+jcoRN4uoO175g7/tBB
pkR11eHa7elp+/x/ODuzJjd5bgv/IqoQEtMtYDy02z0l3UluVOmkGwkEiEEI+PVn+bt6yyeOq3KX
SiXGBiRtba21HtUCpTi6zwXhm79//P+2av+/d8EuhXXIKhkjt8cP8BV4Sk68Ayf0sWP1xhVt2iE0
vvWBmab8022R4Cpv9WOu/ayLAd6UUeRU0FJuhpWSHa1GcHkXR780AqC7v/+0a5e4GOBKNsS43qC2
0nANAIhUgN5TfztKUHP/7RIXgxzkjNrldYMExVX9Auv3znOg9l34eqP5f+UnXErrDACWQK3ii6Po
j8CdtFr/kKHfP6wKcKYb0/i1i1yscYhG4hzxNGq79uG7r6p9K8SLLpcbldSVEXIpr2OTi6N0WEph
jG55iaRa0IFCM95SMpxniz+8v5fyOukh9Fjw8yOgJYf3QHeHRYzfSkvbjaocJKU3NbvxRp3njj9d
63wH/zMWQak189rjp6C6vS8l8vpN3cOyR5CMhdSdW12Va3fsYsiDSB8uPpA3W2JHsmTSQPsK+KrX
Dft/em3Di6ovmizXKJ/xO0SwZAT8kodBe4DuIojgH5/6xfhekEddO4CYZQUpkI9fusQ9eZ72bzk2
/mdN/9OzuBjdAaPAkAcGrxVcDjX8pJ3rI5UE2Y8wqiAEGSnZuh0ynL+71Rah8hF8VWUk2jfiw/2m
VaHTOmTOc1jMEY66FigDRxDvEQT6TbceMoKttgKoJr+cfwE0w+4mDYbHIsUExx6onPEKaJZIXKTl
r18EgVXpCejpdXkQLgSxJzCinTWjtSOGe9rSPk6px9vpRll3bchezDv+GnTe2da+KTiO0aa4io82
KOudZW759k/vyKUcUDglndZpqkAP8F8H7mZ4/54qZ/m3V/BSDojN7FI7ga2AsRiAQfPYvlvHb3F3
a/N0ZVoILooLxPHU4KTMFdoVjfLgH1p6EJ0WaDEQmt456wGpriARDrEDSOLf79iV2eFSJUjAbg3Y
5FdoUjrBhlVW5UVX50GAQ/URFqkba8K1y1xMQgI9bvBMabXtNMLfwcnGBOQtB900eWCHW4e2V96w
S6EgAULBVL0B1EIZ+QLNOnuIRDH/nEvi3OjKXbvExSzkcuRUe7oDqBsA1CBbQPmOPgemVyRIg/Dl
3ZiJrt2vi5kIWonCTCCLwGyL05Hc+DMQGiUMA7JeIy+NppsHWFd6BuxSGVgI9G2Qp1xt3fqTR98g
k96MK/3UJUUAvt5XJNpAA3Qa+1sNtD8fPLHLQDtn1gQtiabaro2zE0RkyOIBRNIFDmRMZjDBPdWB
IvSPL8WlajAEliFaVRhnCMYJx32sBj9voxhShKCYlHvjBb/yXvw/2SA+O5BIackAbdHHuZUs7YCg
eFSosG8M1Ssr7KV0ENFmnZQLjtDC0B/zAOjpVAKGe2PjdO3Tz2/if8qESaJhSg0R22ChUd7LRaal
Kj7/Pstc+/CL4e8GSMJXoeIZmeTB5RQEwODGjb/20ee//8/3PieWDnDvcOAuGSxTqMhJt/37t772
TC/G+oJYPzkgZTarpHfXC7Bwuse+/LfV0L8Y4dBRuiFeGZ7p0nYH+BPLfJbOc6HK/N++/UWtwf0Q
mbHUibPZIGw4AlQgoUAtbpQjPv5+hWtTh3+xoiOBt+c+YnC2TdN/eLL7Bn/iCZEKT/1Mc+4ED/Mk
pgQuno9a33pPr8yMl+rBIggLB3AOuVWLp/KpRXY86TA7DrQgKU4koxsT/ZVZ6lJG6CwzzlLrHuCb
kd71lN3ziR8ttRsIVOAW10e8d2vSmH+LrWSXmsK5BFBuoG2coZPp2Lw5O1cQ/Bit2d8f1pVxciko
FJDqdoo1YI8swbEA7mXxu+//9tEXo3sR81zUBQo7NRo46U2DqVz5z3//8GvP4WJ8T3BIrG3Rnikb
4Su3YepM36LhB6iLGW285wnJ+BKYlr9f7NpNuhjxK9KqhmnUEr3fws2ADQHWuW/iW7q7KxMKuxjz
MeTeLKz8OItYC4rtSESXOy35NBMHzvLffsLFsDdBw5uwozE852syV0+kvXXwf0UTydjFcGcgXyCo
DbQasjh0uqursqY/w2CGSAT6if4gFh+qXgdR5sjdXWc3frJj33abEMbc8adYbc+2Iwr0/sZZw5Wn
dakynJ2OIB1mPG/X+rHYV1NTy7wMFRgt/3Qv6UWToZFyDCIizijh1fEPUQXieo4UdbjU/36BKwX/
pcoQCG2zTlybjWkRiFnx6VHy+lTx/sN3bW66WxbOK5PmpdAQJaNPNa1xHV0K1FjufVUWAM0aZ1ez
8IYw/dpFLqYBHU5s4CMuMhlbAfhCTt4q98tK3mIy3Fg1r13jYjZgwiCdxcAMUHpr3jTr41BM38LA
/0Az5f3vz+TaW3UxB7RAErsuBUp38kD9ixwHiTYzc/N/+/SLKaAAwdtlDkUYDAy6QLj0xUmFdHz9
+6dfmWAuI/EYWm0U9KtxM7pDk8iAQ5M2xgRQP3bLBnXt9lxMArK3pMXZ9LjhSD34qmWPRK/AXcMb
Ndd5aP2hQ3KpNFx9oLZHMyH1uMcLagak07v+vQcmZKPZrimiNxHeMg9e+SmXskPYv+lKI3/YyJjU
ue82TYr+7q18witj+zL+jlqPrqoah03XFhtATE+MQmodD92nIfCrlcvvvz/za9c5D5X/FMDGdgiM
C0FJ5EQ9y6B4rENxp3T3wIbl5WwIurGwXLvOxfD2KxM4tMOTsYQ89DhCxjHUs7LAGYZnxq28pRa5
9lTOf/+f3wPAfN1xRZEzBS9TFsPPl2KSv5W5dmWEXIqyVlhPuJz6Adhe710q9oSoi89WFzeqxmtf
/mJ4i1rUbavBKPRjgNscj0G7v4LY/fdHfWX2u1RlgYoFzWWL7VnLjRGbpTcLclhBMa3zJfBUn7Ne
e7dy568UXpcReHyinJESP0XZfiNb/w5x+vfoGX7Dqp9HLf+MJpDB5luGhyuXu1RsacHDcQxwuVH2
h6UbjzF175rlw/d/RNBtpZWIdhG0Vv90Jy/D8aoSE020ev0m0qCKjuWEBavvpiQavceh5v92IHwp
4YqR/TDWPjhzU2WmvBYRGG1OqI7FQuy/jcpLHddS0yBYezwhgt4AyKj618rKY12IBxtM76QDPezv
d+zK8L8Ur66iZivYmt0mjlWXVI4+1JVbwjVUPICC+Nl0040N/ZWX/DI4rwmXcAwjrjeymkSimV8k
5QpGZR9MfdLP7o2xdGWkXspYOWMKzO8Alxk7kaoC3D1TA6P497v1v2/7h3XsUsBqyLJy0xfopEBj
HFY4/VxoXhWtTREYfLQWLvLKmd/AldzD3nyKJetyBKL2Cen8fPRn9x/fj4vtAKe4lIGKfCO68TOg
ETDypX4pOnKvERkIUObXv//ga7fzoizAEQYOCpY4zpnjJ/Hk/GpV8+XvH32lJLhU81XEI7yiXZh3
galT1tkmia3Pd3yozd20FuYVCnJvW9Vc5H+/4pUfcynxIwoi4BWpdvnKZ+WnAyFjewfKcBPdmBiu
XeA8yP6zxukhMti76DiPRLRphy5R7j8WmO5FOYBou25cPHz05HnbVY5ZHA7Zv92W85r6n28Ncovk
IuxwW84RYFEBq1LdmfDGm3r+lD+MmEt9H+J4YCpZWpbNcA8AIHpsev3oBuGNEXntll+U9a4P2RWt
a5YhryOffe+BNfLp7/flf6vGn776xarvI0VL9BRE3EZHH56y/m9k2ZuD4Tx+bofpG7Xld6P7U9Cv
y3YWk9l1zVg9VwhPAmxQuMm8tG1ClJlSRdkTjQMvKePqVp7ilRn1UhXYaNKVyrQhjlqa8pvqFM4J
V7JCuk+6A0PAyMvf78O161zMAdKpNIssD/JaO8MONt+l+fAMnDy7ol6tuB9RCd1qRoAm+ed5gV7m
7IWLx5up7NRGDLMFCpkoqTy9aX0YrYakVz7BWyo6WPlS0XtxCDpwtS7YVbiacQ/KvrEDZaNVOhB1
rklRVshn7fhAdoOSQfeDUgupJjb95VglS1/Y3sJjIim5iwX4Vadp4JYE+xk5EIDPzr7V6iuD2aj9
0pKmn5PJA9oI+UUuckppWbudTicydrPOl1WTsMiWbrJA2LG4xcaDy9ZJ5jAqD7SiYwp9gP7qhwBm
KQXOd9+u7BP4Aji+wxXwzzskdtc8KbH1XZO4ATf8gHgycQAc1b1fmniENXWRMzaBdVw7ALr7nMkf
NiIasO6mZIVJwraXB0iygq1tmNoaV/QP3rDgdLGSMKWskagAsagpEmzbcKlzdHtNkZazLXLfWVki
mdwrEa/fBJTibw3p02guchU0+zbq/fMQi2mqpAUBmXNap0HpRklkXEB82YZ6sdwjCGvaRs3g5ZCp
ZpX2fwOkexRwDKUknO+p7XK/hSadT3a7TGrbeXGXuVNPwKEO08EtcUS5qGcReGnf/fZAsWxtl7Tz
kDKEKYMJd4ekWFAS8rgT26FTh3l5RtJN2pASdoM70MhbQJRmARa3QcClbbFyGUR5Vz/YqraV5w6p
GUwyDO/AYSd1j//VjQ9DNb/Pzq+BlL+Bd3inzjtMYPdr553mSCe6atLFuvkIjHGJIDEDjZL+MU2/
scMM5mfrvfRLf0C+EkCtAIh7uGO6T4Ll6xADfbsOx2h6tYU44Z7fw1WwB3b+3Y0nH7PDjNd4AZFX
ro+wN3TJWUafjhBwzKqVz9D9IvGLB+1ujmFMngFrPREg49OI8vYkvIJvIcimKgkq1e+Z9umS4d2E
p7koUZWiKdmPS4wbP+hsWbv4hFvrJharHn4DjmtBrweD19sPzfxSliZIeusf6l4d+cLSsKSnSajc
XaJ7j0/f+6n4Worpgwa+QoS2zuAgrODPtTDpOuLNW4ovZhwe/RWvXNfRJMKh2aZR4r1d/Z+kcd4g
LH4f1vhehTJtF3tn3DkTjvfV0gBZ0PWSuq5wN2EnvkUI0IFFOqu88aRkhfeinn45thwSkNg2TIIV
bl7qqED9mBcaOVCTD6/7QneuHF6rmLxQCdKxBrp4afUzXRFsG8/3vvdGgjAH22Ezl/6x8UIcLLH4
62TVfeyq5wKIkqWcjyqMNr6eQN3oMqeucACxp0GcO4SclKg1EreH04A4IjH0WSHcfeuWOwRcbKSJ
dpbMW6SX3BUC/HkQ67tifICTpAAstt0YUewBVkxlJb9juCWr4g9Fsbxxd8jA1UtX8r1aw8cQPjkn
CBPo69IF6z2mQQEJXIM/l3F8koiac6MpIc0Da9vduAKbWOkNdJ2PZnByE+hTgVdK6mYDCNDGAlxB
hrjMeqMeCtnvjPoIg18erV7ho9k2MoJrDVVj5R88PqRBz948KbDDFQmt9zqWL14EVrUG/abAtgqQ
hK0HOG8G5+LRo25egS+UdBLPNOqtOg7WF4nxoveFlHk0tY/UwIGoJ/qO6Gw03aJ3T+vTemZrzNOh
IM1xiWXeA1iQ1G5jzzPGF1CyHhu77gruvdQzllKxwJQIryrKeS8uNswNH7EaISPG+jRpqa/zwLh8
FwqQReMA3g091IATqBUvhckm7KWzOQD4uhiRN2ccxr6v4Bm/gOcW66QZ55VvjPGaL6bE+VMCaU34
OHoRewHjPo6S0DbmpSFyyTrR4vFXvUpHCdP4wn/7ILSngNePQYp/a9qXqV6cR0YMcpRlBzzqFsRm
jOvaHeCWF4ACbyWj4o3VwIuknh+3gBgIFXZJ4OPmvMYW7NMEJgXkisuShTUc9pqPSURH84VNU/Na
xwUybwnDlArye+O0CUDe9SYYXKnSiNF5vLNyWR45onLpZuHQFx38NlA/IxySf4tCdN3avqcnxoA/
9uaWpdwqlFBTNwP5PsymdzY1iVHO+CuptjU42j+pA211uDD5HbG+XpFC+t8CzS3MOQWApWJamyO3
MkqXum72AJlblXmzcps9VZ3xs5oj8XQflMsUH3XNSfUROP5gnklZs5e5iKFL8ZSjaDJqR/8cZjH/
5NxrXqNqdDFNaLafcY56j4C/Zd5orPofi9ITybpBx/cwPX2r6ti5G0MQ+jbj0PkYYpMTm0wNEfyk
0GbRAyOtn/PRNH1eqjHGXG68V+lF5feVixbDRmHBfBmHod2PIZEv/eq7v4oCgRQgQImZHqc67j6L
GsT5DRBR5jsskvOHrMs+47aoslU1dN87ATtVcvZ+U29iGs+RtruCuMtJ4in+qCBjQowcqNcTuKK/
uGtH9rg2Kt4OWJgeaxZ0z8jwaF6Wuut2zIC0DqpGEDXp2Abo+fG5d3e8naP9KgqSTKyO3iQ+CqM0
7FE3sGH9OkCHUR4iLwj3XdnJDJycHz1hQ7OpZiqD5zbu5fczINJLXPRJf42OZ/LBxIO3HwfwHR4M
kocB+Z6wEHcLazG+WNxgYVqYegjmdtg4oJo9Cevbb3VE5q9scMMv7UjqA04E/Fw2jd3qUcgcidze
LvbD5YQJc/oZTE4/AE1hy6wax2jHCnynZYGe7QxITuM4cp78BRaNJSgh8A1xFzF/OM6SYpmbvvYz
acqsLRd/wtFQGNPjKqbaT+XYqs8ZmOxHH4R1ZKVP4q6xNvwW0qJOHSFICtklTa1PGlylwwqGHaCI
QA+tKNKzPgKBsxrMd1EDUs7Wdl3fn2TEyJyuTY+pd5nB3n4ul252UthKu3czT5FLE9SO0bc+jtmb
ktwV9x3gxQXsxmC9vTfIqZYZCIUkTCO3INO+mqXnb+YGBQ5P5hWgkd0Mp/ayWeHacpJ1mvWjDz3w
kJAZZPolDXwkh+WITcfpKwjiRZGEWlj+qfCiWidx1aq6AjmUoQGdfqk1WpR7xexo+o32kM5SKwtR
ViwwQTxKRJDVaRVUWMTiqE4b2Qx1nwJ85wxT2mlHmIQx3/NQ8Db0WZal90PR4sVHalA6Fp3DseHs
+As4V9MEWjwPMPfZsP4yz17RoACMiqLbFxyK3TUQPgoY7kiyCf1ldFIXJba6ow3tdWYwCz43fcHl
0ZaVn8bzOvd5vcx6SYEcdp2fKHjMcu/WRext48gPvTKFY6dhxyi0sfkwBkjDF1s5MGRYMozxofEs
6RmkRohUXtPJq2N5J5WpwqeWAeLbJrodzXC0k7fcY46JltyTJVEbK2snPnTG+k4G9CN1n20nLJLN
cLO/a7QSI9SI3uQCvTbSrwAJlFNaVNSi26/q8mcxn7dyNvSieMvqrmkTiQytNXEbr3lzK5QW2Sw4
WNO1mlc/GxgKxtpFIQ+5ZiPjU4wMuyVruPbX+7IHf+txKtlsNmwBJHsTAR44457Pxbyp6mgJM2Fp
X+0ajszfbGkb+QFbiil3uiZl94ZnsyBLBrBHk1IpXJNyDPgpdTuLYLXCHVBgESgmoasFFbLCmecU
8Bx+UDDp4W1t6R3zxkjtGhhRTAZcG2jxAC+G72poMPkANy/aTaMDp04mDVN9bu00+QdnsGh9+W47
sgxpllG5G/rWdJnfiTlIpEdwDz0m1h8OEtFUUs6r4Bt/9cbPwlISg7TjB+rX2gr5hoHlt1mHpO2H
aKDlCjGcHZoUETO1l0ywVDV7M5rQTSMbK52C+ReKHGbgdrmHQ2eIUvxXh/0aK9boFCYO7Lw166ev
gFRi6uaILXpfNZs/x4iub70kakxNXCKYDw8manaAPi1hGi6lg0SGyltPsIAU+Qgv+ZDpKQqjvBRa
iWw9xx0keDeI2caFY4KsrSvu3lGY5/0E/i/8mwKQCbl3kMbUb+ZYL11m5gjQGXyirXIKPAmkkQMG
HjkUXV/S374/YmPj46j1B6+lxa6gos7vMujostVBPTk7JkFv3AGfMD9xGVQ6U8qT1Tli33OTsPYw
vRVByevMC2THHoit+Im0k3OA9mv9FSuCCAiL7IAJQRBxCtkh6jsE5Ef2UESWeXk3Eu4nyFWl3zBf
FHXOvUAhz1hF06ntxvDngrKoSQQepshmwtlHE85qPRVSd2YHkrz3pQc4ItpIwoDtsrMapxOWoJUn
TdwGc7YQ0wapgzKD78RQFxC5ERN66VJM4fvaV5EPK7foQjiv46FKIjxFbyeog0KrQGbAdCy9MiR3
E63wxs6KVTpfe4LBifNEFp/oyN02b6aim7OCO167IRSyzdzRixthQ4TPxg6ihZS6XDGlI1uNd4hq
niqPJzgSiZeTmN1+SGE9ZOtmGYJxxWpaq+EZKfDTmlarOxWQarpendOCcpKFEHiFSeg465ushphn
WEtHKPxZRF7Pb+UjjErIXi+dWpMD+mnBz3Op6SUoyNmYDNLlZocpDmJmIeJSp3FUaUi8mUe8BE6k
oEpW7hO+rZZeh9twiKEasBY3LvHLxbwPqh7GbLSIAs3GoUFOxkBrSPMDhaLrUJVicDOG5cdkYSD6
8YihS8dDYWDpg0DSPcPyptp8CeFKCFLBR9C70Ezhj+0oXHFozuGrScihpEyHhg2fa294gD5GqO+j
nhNUn/OAV1YFYkZobYgDrNQN2YIE+KKJ3w0dlyZh2MPV+4oXTbhZMd5VykoZPoISOr4u89ks7ijT
vFlH49mzeN0aNQOT1BHrh2ifFC56PwhOD/aNRJWErS/YTZhrIlJ8QcdPSQjfqhVSBFoEq7wPncYZ
kgWA+p6jPTSGc5OQVZ/nARtwuVZJydV5lrZmov4rUJo92ihgiFfVc+magYDurM9rp3G60TW5j2cz
/nSd0SvnZLSsq+7sPBRCJTPg0PEOKSJo7s6IayhOPhZm9RwXxgb3FvX38DQoTJ77aVxtvDU18q2z
znp8OVLQtx8RbVsMX1qtOU5aFpzkU8TMoMr7JSSrg7t1aiP3hL5Tz/OGOV536ArDVIS9uhptmdiZ
RuzXIAupHghFgsZ+hkq1v29tMErY7gFaxXYpXpLO9jHZExoP44M/dE7z05NzpI6BogNaW42olfit
bd+3RwMZiYJdYCnWV+6QcnxSVe2LE5ygJd0jjShQ96b3QMHeVMZVAcwtDuUfK8BBMza1/WTeJ+C5
JWrQiLDyIMpx0TuNM0WvSOBgmNzNoJEck0x4M7yXBkXIgXo17fY4NZ+8e1dLwLXTnjgVSjz4J2zW
1SGS0YBcsR/oS9RYdkEmHXVSwzhPsXhLT/2qvLq1T0xHQMEWkVTkxcf5jPvpwhDh7X2HoQkw9hiO
70UEiXeZhFVbyfcJunUHFRTtqtmmQxeyfk+cyV3fEYYtxj3XYvQemtUOZAvK8fwYtmOzH3DMMh2x
RwjEDzq1AX9ze5+Ob+68QNKN+dcxuOmWFisaanrVyK9NREDW3k26pnHqhygc1/m3AyQmhUiHNHCR
ZjxupK/S0BYmuJO88Zb3qg91cRhpBMcKOry2iZMCz6rKGyWL6MMfDSdfsIXmcz6h1p4eXeJEzhd3
8CJ+6GpV9vex9Ks1CyfhNk8K4QzYRELjCJhMMgTwoET35Yql1CbIiVVr1lp3nf00GmIsdpjcHXc/
8sGtFU5n3Shokwhl3IR2CqiC2HRQ9EXZrvBt0OxmKK5ZFgjhVFnjRpq/q0BbNDro7NbdSYtOeHEC
tsisoR4NRkxrkFlpcucTyaYH0rgIm1+1iOIvs/aQwBaRSoxfHNpGeO1C14FAUwaiRNqxT1d0TTH9
r3data0zo7Xn9wpniUVV4h/4bOjvccqM73JWxFbFfQfEs/6CytQrdMJKzKEHhO+VIyQbzXkmKHo0
Q4MU9M2AbnqXezoFAMVUb2UFwUh9bAzvlxidFrx4rxoDjb72Zb9QdPRcrN40DRVt3TfEii2KZsUY
+pgSw2BSsOS4rkZX05n6etpWM0bDd9/t7ZR7YaVIilJumA9OW4wlyqHCHGPUy3ZMKGnq6RApG8k2
rYMah8oW0rwxoxEhZucMy+rf4fw59L+6NNbGTYziZHpGVnI51qkdkF9yZE53hjHWgw6Wt8qi1LZp
zVWJY2q6AGu/RXnIIFUZcQr20HkBp/eCFrF9JF65lFAv+YNQUP9Q5L8NydToqshjVD/hFqazYkSJ
ooaxzP26kWWDtYpIdDqitm78Fl3tqrfHSc9xkaCkpnLjlqRz8cPGMd7A/mbwJp6bGMAkBIPe+HM8
6p1iykF/lXZjgSJJI9xDnPui04D9XeIVrfSepF31cDeNgcsOCKMwKxoFTYcqoqniOhu5L+kBAkXa
b9BW6H/ztabRASVq7Z4AgxrGvFrbucQ6jgzjA9er6LLCg8bxhQxeQd+X2neiFGWY4+201JIdtSNn
B7SRxVv2XuxXaJJIUsYPHTUUrbbRMf6GUlpkpCN0h5SzscpXDAME3uNsG0fPNdFiV0h/6lLfc0UA
a95QyfvW9cdXCDCwr+QlOh5ZLYYuyBecV/NNXdgWo7022FdCgsVs4pRBvT5x4MLJBnTvCEcW6GB0
G7NwGn+BVdWofbi6Qv4eV4Z+Q8Xg0U04huj43YXVxMvb0ufjcxViE/A1JCRYXwRZfZIXEzbOe6DR
4HmCPUODf9IwWqOyZyNk9+4coJmKXAsHq3wfuykdpmV8RdNpNSf43CjJRONKngdMTcc6mudhTxGN
NOwkvJX1Axpd/UMrl6LaqNkncT4UyILLscA5Q8YmJLcAVL5GbjoMKIVFYlsV2yzsI3f63RgdVBuc
CEM3gsqgHbGFi/z+E42oqsxRxIxzAuMbbe74iMlvJ5rQkvu2dCL3dW6dOHyt/Cres9agT4qmWrEJ
wwKylnmhBTsWWEZ4WvWNDLNybn1Y5uZ+LdEfAPVsh8Mhp0mQ51U3p14GOJmZWifAfN2bGX1EzBlv
gUUI+WtkMTl+QyAmNq9JG0YCuRvYPVWZXig8mCJW7JuSWOM3HIFRzwapI6g3YjXZJ2jOq/bVDaX/
ik0L9iCzGNHLjDlV3sl2dcE/wQaa+dcoLqafvURMxcbMha23BudMZz08TlfuxjkM0Jeegqg4coMy
+67yo2hAmcDb5usc1OhzMK8uvK+BLRbNkrhaOPMTJaljflZiidqdJLrisKW7wu4Yuvqfhi4Ucx5Z
q4EnsPLPPY5QoFjtEyhr1IOJRX9v8H9tYhVdoOEApvzRNgF69woZc89FX+OoZeJm3yxjeHJBG3vy
iLH0ybMejgQ8f4rQCw16vzrAK7t2aLuE9GOIxbqNFhMfazfyfwTYLOf+NC85E2jaIQcUbWFPoFU7
xgOODgiiqzofyn0W2+GIkwNkryx9dR/BsZUH+LtsDNYo08MCu7JVIFiuFIq2puzp1tY0RpeSzE8t
9AXfDaMhlAdOg/8I/dBJqFihcWzqLw1f4LKA1/WDFbM4eBpHTpqv3/m8TBugrRqbBDrmH9RE8oec
gyp3wm7EhsSuuSOkdwwE2izJipX3vopiOuJsqPZpjrik6c5hLt03jYeUpqVjwOHB+JoWccx/4nE6
P0oe1xxdGjCJbYO06dlbIZgRmvSfvmhAXPZX03x1zVg/tKqft24YYEslWlbPueP1U4mFodBeWkQt
TtxYAWQrZM9s2cSh7x6g2fb3rjfJnSfp/3F2Zs2NI+m5/iuOvj4YY18cbl9g4SKSEqldukGoSips
CST27defh+05trvcPX1iIjoqoloqiSSAzPzetd6mdiOwPFrla92s0yabvCbKM36Mn+P2zUCHTSOH
zJrXvbKUbhEAIaskgSbFbdkJJF26zHd5NQC1kOTXRJM0mtDk5JL42rAyadQl48DQdsqdVRfqScVP
cAT+1KJFv4Jk/ao9mH2ZRWwr7qHUNQ3AKze8z7y0GVytZlE3mlbGG7pd7AdnzbK7oraJldR1JyyN
uXB8s5/Wm9bR5igTwouo0qvI40wsI+irys59tTHI8ZW96rG8jktBLoJnmLRvdPl2kSUOtZF751uX
9BgMM+A4jzHN9whNjGSiAwrGs3vPkGy9pnmSeSFLghCBZ5va2VJS1/W1sXa+ZwrpYVDPI1PdIoTw
22J2feaJivYnb0zDAvHQQ++16oifQpcfiqEsJ/iD+N3LZ2ufr259LklRG6KGEMWwaPo1bHPK7Gdb
UU+UtlU/9OTKZUmu81xP7JouB2fGTssY92D8OoqqCSgC1tYg8t6vh2QFkqpJcyedSAy3bN6UPGqu
nuxyrXceTaHqB6PMOvzXIlkCRxtd7VqYCQ5ZFRbyVoFRESekNYUjnU3HNnWc98Vd6lOcQ6OlRenc
6MqiST/mkH6MUftFC4lmN8lKajIJpnCwglCyoJBZchp1R3sDkk+roJVO8umKJA+QBC5hz9RxUFyt
O7tMLK+pKYm7V8h8MDDlZIZYQjvXrmYn0D7TL4nuPxYUI47+UnUcXUyDSHxFddKnXJHGbZ25ReO3
qT0eY8dZ9mlTjXALbPmX2NCUB9WYnG7jxhLmlNj+BjpHTP0O7O0KtuqSo0wn21PHOWzXl8V0O9qG
vEy5lYEGw5JqOjFIU52dzB6x/cBesLW02UJymK0HZV3RLoHy6hZ3YS4yTsDSyIHwhbbJXSsf/Zbu
lKBc6vLQue2wGbv5NenQEauAMUwLtbu3sWuf1zX5SJZxRmKWkuedN9ZWmfDKF5M7BogR+miAz9uq
njkENfvrMR8FtO+qPPf8mqhgUlFpkPq2cuh+kUiHggxjMP7CuNxo1koDK84Vv3U7e0esIdS2IigV
VtNFbhvhtBuBKfZ2GKcSUKWLbzRrNn7McaXcYpW9nnVbe/q2TL16M1S5Cn3vqpFXrOm2HUb9mtIy
nBc3H29tx9PBdErTFb4q8yq0ybjymTyNsHNKeZwdaT83Gfw2Tp12B/zt7QgVbc92tc57T/EyZrW1
5DDk9Q8ypSy2TUYYozVLly/H8IaNh149WNxqCiqm08AZaMKwDA8XepsoO2Vsal91PI0tVk0BwRb5
Q5PDg0tvPa56TW5S0PrHRCyu3yQguj4LYQxpDpqqt8m9zka7UXXYdH91Ui27BcBraF1Rc5meKqKl
rDNbd1tvyDR97ZiJkyUkHi/tt2ZbZrzpcc0x/PrFkJqJEXGSsvT9DHRnv1pqvqzbxFaX4VYtzFl5
nYWyyE2f22OjwbXGc3IvnX6OTwZtSsz3mGyTcT+y3vcihBNcVJphJRBUuFYILAFOE9OZSh//d0UY
tGMlxadbc7x8JxB2XKLWcjtWvlRfuERuhnIhA5vYts4AgMGhnUbQI4PMnJ34DEo9WjvqWk0kGTFr
sN92Tq8d3JncvyfTAEm6WWZl5oTfjJWV7ZamSvOLrZhJ/oM2dXyJql21tG/1MFPiO1OT6AxfW1o5
codnBFyOfdNog58mBL88IbUQ9jZGTrLudWz5ziEleyJn8+86ozjFTuzmj6u6mPWXkw5J+WV6oxSZ
r3k8ZT8qczRKTvETjS4bb2xtPZz7VTVotNBpLpmapZY5+oGxEDvb9ax2V+V5XRBdCBSZBzJjUZcB
XdHduhuZZMpLusbTvJWeOlXoAvQ0PrRJWqdvZOy25vcJOWutAE4LGd9XXYYOzK8q4ZqMYOnkKNdh
u3C+l7AA87DjKLX0SI1UkrvvVHOGQwNpVme566gEqEHxRDy8K/rcFyfu1aLZrZQFLCjZa8hIC3TV
+/Rqg1zcstK5n0t6HJLAsKxKfW6UroT/W7RlUAhJkHPxAYbVsBnQdES6feOQ1L7Tzabp9xobef3k
zS1tuTdCNRk4OzHU1Z4rQLlLqOXKbEhcSlI2nwTadeXNHHPIzHyFWal5MURVOkdLasr6TLSk1p50
Ofci4sbgsgaoRbn7XY+/VKE0Gb3CnMSB6cZW59x8kq3GyuQXiSW0L9Vb2+yJJ1GOD5jJri3jSWxb
7Y1ORAfqA5taL1Bpd/GctwWyq3yS45AVodUzhV2StbKbLNBXm7lEYbSpd4XjTSLyFHupznFN0fSZ
U45aghF4jY5uwxhdfeUw5g4CzpF+jbuxgJ48OXMtGhLz3KHuu+vgSheQIdQhedbXuOqiKlaLimV+
VPSzCU0jHR/m03AOBO4s9WYySKjfpJICWlbpurCHU2Nb0hI+p91V4Xgi4iLb511vL9/HEXSXU7rT
zdqj0iVy2KXm5CBUhnWz1w2t9Em8W8zKyQEEFPKbnwhg9CrUJ5ZZ3MjUmEeY4aGfnjxXFWUdKJ6t
JtW+7CbOjFmxeP1NnBmO4RurRZBIyvxRXyBpaiDRxi1jA67PgqJogBeLvNKjDsdYZ92KQZ286cQF
RHq36VIyyM2N5WRiflHKhTgSP9V6Qw4bIKkRFEOutla8p2knctS0Y8ITmi9xktxxuu6mBbmJYXPS
MQtQQAehmPQWO/LaNeGJtcBZGDyRVMga6Uta5yRWAUAN7p3wPKD1PWK6GspgNXKn7cJk9AZ18aHc
3SGPJscc3EcyTsoSbKI1h+K5VtAznUFU2uaSt3nsfgEde+ODVWSG9ZRqPCaP9TIU2r2rMubzVKdE
lX0jtz2eZ5SaZQfQRWzG7Bqhatm9e5jqcU6ORVq49lEz16y5qPVAqqaQczpFQnSigZxX1VgNiqoe
usOSuUt+cnREKJfYqqf5ZRnqNIcF7kyI7qF04ZW7nsyC0lKd8XEVWMaCq4zbOqapuaqfrnZ1sewA
7AsHmj9eWqQdQkHt5epDvWuMzDI3OnW90zevm8wcgsqLzUMTFyPSj9rorGncI1hJPJZiW7Viv6cP
SgNAhZpug7bukjloBWMwMN6KquwG+YU5nBaquKrkrsKAUhw7qx3c56YFgvHNuVxk1Ax9P0Ukl1ZV
VBWLekQVod7nIkUq47XIv8JMU+b3UulRHc0TGHxUTcxNsbImDwa8O7VhSwlj7GX3SsKKAw6r6xM8
TqUxEqIgrA5XpGRv8pwuJMkOZrGduM8bf+ixNd6AhxnisOgu4E0/NoYEWI31PrSXCYnhrNcKsLhI
LIuNAojs3Ook7tx6gP/euS5BKcbA7KiRSO4Yo5y2PJLWaC8UitXqsqoBtWO28qRPyfytFtxnMCI9
artbBbYBRc06ChmikppiX3Eypir9ep+KYKR86+jKdGXKEIz31A/nKkIUm0KGQPV4jwwYlf05Ci9R
LwCeZroRyLpePEE8x10CCS2Zcr16CtFwVCj+2oUDIw1Sug4LGesIQXyJh7hmwbQyjWVMzJPz7llp
sT5B3oEAdwvWMHPxpvEx0Yz6nT5NefYSj9fEbONMt/nqVO7OwN2X3aItdYpgrHg529VgX98WudNY
x8Lm/fgMyp19n1aasvhxuXbqzmSfgSXLOqaaREzTa62YsTgVTay9tIKRM0jyTmn8XI8H/U5jvBLH
pk3N6ixVw8m3ZFm0CDJKFAu3sZcacdB2maw/C3pKgJNn4r52sskKPNlNwyQE41yLrdMnln1WZiSm
gdU4E/omGCZZh9KivyXoS6skcIZjPItwYdkPZu2obxD9ZQ5IU9uxL6ZiIJtOwQzkD1WiZWFrNTFz
hr0uD6YrGxmsjrEWQQz2Z/sLd6m6X7zYeskdkxi41FQAPhX8AcrGYjEnzbXRxtfK6cCd0hrJkePb
3ZIWhd+VuaVvBznL6aEgOzPxmT+JwDfZPZVNin3euViVmypbjqk8r9mcx2O0Zkb2bV3nuY7AtmPV
t4hcUHeV6Ov1O8tWHge2yTuO2j4FKyDKV9OjpKCq+xTLjv+vLE35xrbXFVFs8dwItUQggfhYRRAJ
J4liMe2GNVBhZLyIbWN2Qmo2hh923PTmiatWMH7kefppCo1mDxSESRPktlXowdSOSxWwvMXAIiXY
X8CY3eY3i2cNzo95avTDYKcO+0qVwZsgyF7sizuyGoaNOelp6ELKjAdrtuck7CSgUySXzDyY9EJB
sBZyZXdsuuvJ21BtiTpGLxo3ENVaTrxgcPy9owl79h2mqu6RjUfPw7S1hXlXt6iRAsHZCNa75B+o
yGY643HtmKeCUi+nZGdJRf3mCtm9sRcY2sYUKDYDMvSHIjL6pD4MM+rfUPbKLAIIHO8OGV2p+JO2
5l9D7cjSL9J68c4rgsZPSgEZfhy7I9Q36C2JdlYtXfqJUs+hg0COnYqYDtxHvTdKgguAZ60G5a3W
qlT2iokcuOOg24uKP4HlLzLXeLye2nvNDLPM697ZcfJ8A45sIq+zFf0znalxRBg6dXa+HXoA+YDY
L08cWjpfiECaMDiESTIoelRO09rSqbG0BzJ3RrnXEmX51lYmx4BlaZjIGMTX9I41XiQ3UkvZ2iZN
L50QrUI+cLyCpud+car5TkEx6AalUqCWo3V4PHkMTnYZtmneru+pU5gXygHSLzuZgdv8Bl9fGWjY
uPqPAcbUvaZNUt4308OGa3QY0a1RDJS0j2PhqfZNDPwOabaWStDmnTOih3EN+wFHKESkNJa0ouKx
cdd6flNm9iVf8WTcLX5iZ118nOuuqZ/nBteoy5nZ8KZIK8GUZ0ZXuF9Y7x7AO/ctNmOIezPmOFz5
KMoH3JqTOsjGi6rZtNO3zhoW3FhSk1rWEM7G8gzCkiB7iymAdEZFC1sjLcYl/D9kp3sQ2I67RScv
AraIFUms7qBiSWj0bvrmsTIoD7KWYbj0i6JGZZpBXHeKFdGdg8qeow6qJKU+T0v9rs5uv4GeGe7V
wvYOoLvj2xTr3llMqlb46jqC5RRqESW1rW2aRl92yIGqyypIXR47FPCqo6l+rnhWkLsL0G4P2YFi
TTkOyFQudttbgdIhmcnyEvJe1oNBN0d9RXGluQOSqp/xptcP41iOYZoMzqHhZGP4Au0EeC8QiJjm
CUQ8a58RWQ10C00dLYN2uTPGOn4y1yTZuKpWIQo2F39kdvH71gLzkGZ6szocNrSkls9C9ZqXRClm
vzETrYZlkwuiXQO0VBpFIEZNCWYXdM2xUjvo4qJFGT2fVqw1PoPxGsbAfmeTuo7HBk0nSZBZ/Bc2
3t8s4P/b0WN4V8/J/7A62ZyqS1l1Iuo3yQ7j3s7b6M9qpNuBGelbTuC+6eO53BbhGMQH/eDucO5F
5vc6YL0ha/svTEt/7Ikyfg5atoQxztAeIoqTV9XldkwPI1K9f2zX+ROPIq6i379JScODF2eOs9FY
9SIbTSmtoDJDxkmfsZ/Cu70gZ9X2rtbgAk5Zs+oKe/FESqX0HRTHu75A1UWo71+/pqtX6I8++J88
ZnSkUJq+YPbzplbvNqJ3zfQs2a6BVnUGKh/MebV2pMETITz2iTMEqBZSL4DnlcNffDJ/bGRiv/39
B5PMaz9nSutsJHujCLPUnk9OjJ6b05G5Qzxqu/t/fA3+7AL/5Eprm27pTMOwNyu4nfNAcmZehlqJ
EmFXZBKG9B//mj82vxk/J1PDozdeOenWBs5ARwykVVEDeflPvomfPKZ1a40dIZTWZnRKRAka035S
+k79V70Cf/Yh/eQr65ukKeskJrII2MHHBLOPvfyWjNm/ioj7k4/n52DqXtN61Iy2tXHNJsLmiXwa
5/Rf3Ex/9sN/WkriGfrUYpLfJGgBfLcdWf5SUNl/6sr+nEetF7WBNJfPRl9L23d6ENBulX9h6Ptj
z7fh/rRA2K1WTjj8uW1SgNnPrsquJy97IXUVYgCYpB7whQNL9VZ9+8+9n5+e/9RNwMOogtqACVsv
ZtN2t7kGq/qPf7p2fa7+YHlxf3qynXwx7HFJzM2Qx40TdWrjyYDqK6v4tMuKY0/cuEmPvrHu9Du4
uTV/07pVjUNbz43kkJp5nTyavKwshHCclOQ/L+O/fp//LfmS5/98Cd1//Dt//y7rpc0SCNvf//U/
HmXJf/9+/Tf/9T0/fcv2S95+lF/dz9/0u3/Dz/377w0/+o/f/SWq+qxfLsNXu9x/dYPof/v5vMLr
d/7/fvFfvn77KY9L/fXrLx+fZVaFgBJt9r3/5e9f2n/++otmWNf75l//52/4+5evb+HXX3Yf7fJR
ffzBv/n66Ppff3Gcv1meo5mM0MAptnl1NE9fv33F/Btbkq2qqINtT/vtK5Vk1Pn1F0P9G0Sp7nma
qjsuPefcAJ0crl/Snb/Zhgd/h29c9QzH+uX/vbTfXZ7/vlz/Ug3lGftN3/FunN+esP++lRyc7RgZ
NcwJhqm6nmPov98ssKezM14rbDNVf6pnM3KmYae6/fQITtxtRUxlydSu7bsugCRy3S/XqtyUavFN
Erd666SAd4yDsfWqy755mvXjijumK4TO8a17H9CsHW3d8l09749LMQc27YFRqb/GdM9s6c81GZZ7
e5c4yaPK9hFxeIO5QQxx1pZpuO2wpa2yOFVzZ23bVquAQfpALEIP7doZ9+rgSojyCQtWYyDxX2Nn
36soROZUajQtMieTMLFsu3WuQrCRMppml5OYYtx2w5fizRwLrIoD2tDrvpPaiJvtcfbteVk2BVLM
TTXDqLUYVUNgvu5DdSAtyT87KV17Dzip3tSSCXRk9tsaNuTNZL8isjZe+raEvxvFeYKlvUuQ+zBs
Gg4SfG++cfvkuVNxzDZDWLZPJEE/UvsrQrfvHycHSLhpVjUcnOFEDWLlV62Ny4liueaOqQmyYzbv
dDtMDQOPZ/8xtglC66uR1OnlTSEdHB20NXpV4Wz4GT/MJe58lVNu19B1rWY4W+vqZGU2FrG0eCmL
1A4VhbpFzr5Bg2DLsNatigrHn4poGr1XL5vRyjLvLXYFE+3VG68Gh9ec6lXT430u9OMwjXTYLaXk
s4JmTmoNtlbncy9ebPh+ZtLJRrWTNwEs+8Yc4syfluJstXYgGmfetAzgs5K9L6O2U+ZRAcq+0ywE
gmY7fMX5KEN+9whDKxlMrhCINuFRTpTvpaLvTUsc5wUzYU+0aFMgTySk+THLz7zxb62hvci2EHvF
1Mj0HviiY4YOdQFBl8HSWGhbAruuU9/EagFmzsXPjvqKcm7IlUvRDtZWH8odBE1guyt9D1nQZtNy
cPTsDkeXHnqt+9ibxZtteRDeaXvIzPwTyXp+lw/tp/mjbU/4oRfch+AWpaNGS6sd6oTeHzwJNMui
zGLbGzLaCG80t78DrPpAOXRhct6LNV+hHfHGarRZrLkZqK5DjEnNeVZx+x8VV27i41esAMWpbzV1
HnbKWPtxUd3I2jBhD5tbmPIFmmbYLoJES9j4Df0hZwDIC/5d1CYrya+NSC9m0vhuDOXTCyYvRVi+
mVkRPYs3pI1oEJMxVYS9uWm9/KqsVh/nZASHWp+mzDprCWM6CP0de19KtZS7r6CK9VHg3KapJHUk
8x/IB/BVfs6N3g2Yui6ebIPRcn+IODvBzEvfg+4VrCUbSBd81w2+dYeMAcyVR046Bm+s/mFOQ/dk
lumXMNPuyXbthNeWnZW4agG88RgW6jChiMNPWPVOTHFpWYV5OzyiI26jeDW9gEotI1g0VABto6Q+
osyHRDy5mlqfJhVQbxw+4PTlOZ6awwIBcAMm3p6KWt0oIr4s4Bt40xb7kFaTGVrDsG2yRj/ZED7b
YUoJsMhTmMN+onp5uCfMOz62/YB6dJH9hvnvRE15tUvGKj9Q8bUbIO53hoMLfGz13G+storMVkET
jSSFs27/WGBUQKLyhsIxfmmK5LJozUNRipcSgnsDML2EwwoE4S3qTTUl+Us9ovAtEN548CanqUni
E672r0Se0QV3m8xUBvKDkEaokrDx9Kzr5PgnjoW43REMi72q+4gJ6+1oYQ2NtVLdEg11O5bOcCx5
K0dgDBu8YO78yW37LYr1iho0lD/G6JVba3Cv0pR6uLG9mGdcusGM6vOAugPFApvfHYj3oW2XB2Di
4dBVZ7dPnc3Ut+lhaJFBCzgKto04cpXUOKTM0vhF4GbigmGqPif0sgXFhNg5STw+o9KDLWf/KOCl
/QH+2tdTMd4QYAENZNcrsNY33RSP2ZC+wleqgA2pE6SotJvbYQIrrVUg3tIyX6ehuI8Tk+AuRAsw
uoafqN5rn2vfDdU7tPWkRUnqIoazB9O3lTSA3EEJSw+ML9rmW89eEIBJ+/q6PujV9RcPgrWSdB7K
SPmICtb/+JZy8SyYxvgb1FQbmIl79R24P3L7nVNKHmJDQfmLIkgaSJeqBTOmC9jEKldHbIWrP87m
s26JZjssBosjBdKK01KBPtU/2nz4MV5zCOp9LVP0O1n5VjbeQ5Uli59buHGrFiJTA86i6+LC0tQh
tCQ/SrN+WKU5hfBsr/OiIRHqQT5ni3pVo+Sr9QM7ngxBHIMFL0rylrW4v1Tse5hUN1j+gOK818rW
1yjJ+6AzRBw4Zb4pJYISs/5wVfliKdpHjayJI4OJB3DFdXrU5uqMORDx6riVMuP+n1ALLE3z0GmH
KS2PzvhqZuZtvJBxMQpAYpLEIueqxB1654eJJCSwGBz8HFYsMSSOngKTSFqt90KPSTJL5sFnBVt4
0+M7z3ETrgp0mDpxPRQxe9t56jFmALTl47Mq3O+lVV1KazCDlXaOUNj4Q1oDjSTTdrB2Cy4m4XGV
udmRn8Wh0NuXXtlo9vzRTF0f5HmbUX8S19jIxrsGddmGtRPNrFK9sqLh99QcsSl6uKoB1Tf8w4wP
JpvQg2EBGdViCU0D+5NKi4KPq+mbVQZuVUF70hGbZ9WlMcgBkCgvsvQrbmf4fnhdGmTnoJ8U+pVM
CdSJSq9HE+UT9ZEgrOyPiuqEmQubldE4E+koOoPMcA+xVG7TtDRCDo5VMJqdDMfJAFHzcD5hrips
65JrRCn044QgcnRwu9EWCbpTBleZAAAij/V8UePOOop4DQUPfZ+IY59V8KKLh3Wh/oaOaggV4mVC
rU0DyIILUDvmvHjBk2Ow+0rli8MiClhjO+TrHJVtfd0NikNnVwbhHvPZ6Op041ByHUjR7VPry3Tz
ImiqmSZDIcWmyrtHSL1iz6l6DaQ7vnL+zG9WIzmlxQBwTOB4VBdGd1Kz/tLbWhyMpaJBQRoWqsa9
LEbnIZ0fnKSHFLgKWcmCegDNhJEV7acypwuYnnvfua+cuhXuslgERhH/yL11BPe75uZ9tdO6burS
2iemdRebhfPs5B/KMBdROqP+JkNmGRwyRBbE8qvOo5s6Rzuux4dazefdVb4T9LWyz7GQvLlIOOZr
cIluWDORUdWDXepI0CYOR9dTAyn+IEhVU4d5nIH0tMy0Xpjp5Y3ZCBjGyX0y61gL8lrdCS7VJsbA
ky/ukxAX1Z61wIkzjpPXPwSHa3+EWWgT+xtxA1lQDkDwC/sKolFSNSp0P69pJqJRfKWC20a6+Lww
13WnhryzBnw4kGgkw3msNmQPL4eumaLKKuq9gZhwBwR9BNBNQhOxVDhKVZ6I19kUbfLMETndJ5Ug
4mFTWbp8lsryuFrSOFqp9UMleTgA0roVxZLvYIv1kMDmcBo8QooMM93qRYqObRX1o+mDgzQnrzvG
9ew+psuyQ/5Bn0vRTFvVFm/ZJNoDyiEvEKnSk15uZtvexq7hkUN57tUidBCHbRFNelhghnk3c9o8
mDHhNEvVruTvL+Qvifgm7fT6kpkXtf1sY0Ue5pEwkfH6R15tYkej5T1LxX5JEu2mc+pXdPptNBma
OFAlkUaDOamRdLU3cqOyN2xyF8QzU9itZhWqsVLsk5rjN0r89eIw3ABnpuueCqoA2QNmHa046xWT
iBTkUlB0VgW4bDLYU3WJGpZzOHJEYWnBeg/TE+bl3N9ObqlvCp3nGs9wsYW9Aux10uKILAdQvHcn
MkKEcY9s/QVV3Kso1+URW1D+OIBkW0iDx4SskJwuDw5HGLe1mvkM6Ps20cVlmPX8gIeVww3ElE6a
y3lVMeKovaqcpOOorAjubh6wMuJZsLCnZdA5ekOi2zDOzx4weJtWO9Md+ke0fNktVA/3OU0hqdul
7AVEdrLhpgRDe/rtMCSY7VzlfYX5Jh1IxxM/rBsYTdboVNuZyHnQ9mv0mWuWvlHzJucutj6FLZEc
ohLGT1WflKwqQ3BKZkLcKZEsu3PqIriVem1HaZo4wVjInnpZ13ifjOJeV/YcNYu7AWu9TxaRHg0r
TBuWUs4BXOTdJPR0S9xEZDgSVy0qyTPa0uvtV+8wZK27eIrFY7ReW0Tqzmq+d8nKd3jtM5MIwWTc
Ynti1Nv7dUZ2qBtpIC1zekRERUAc5oWoUFXIVa/yIlxr3tab4ve5g2PA+uWeMjTloVMtL2JUvVsw
0x1Wf2uDrOSiJPZd2/nXGfMO3+uNqFfvSK6QcUJWBBvgEIO6eMa9d/0jm5q9kclPvbbisHXc6qjn
KIESN+XiWnwGUCnHRDvkokifNfj6ENWPtbfGvHwZrWRT1d5BRfp38BY3RljYJ7tZ5Bz6apKirN4V
G8xN9iVJcLV29laQNHWZ0RPH43I2BEx1N6/mdqYOnbOzS/ySlhybTH4gS3FPhT2denU0HnpRwgEl
hr0duTe2VJEbe2IQ6YcqlAeWKfWjd1gGDeYkByN/tJLCckiEme+sLn5vERpclZP9rW7K8Q5J28bD
4o+byFbfGkeBr9CcTxpnI6UwWR2wbG7rqaZ5FNKM8ABVCzP09xECSqyUSY53vBQ6CjLS1wknoBGk
UpvDBFsZjUgp3j3mvHq2nG+etK5jOj4MFBXg2IqiXOSghCbqdiJw7cfSXud7gg0r7cYbvPlWutVy
KzMyqQ0OqLfTdHGrpHzPlSzC2ikDLoD3oovpkqTIBa2lusEw5b6mNrG9+Ht6VvyJkyUHDIK6so2H
MOE01r2zKWdV+BLHxEnDrhEQpyF37BPqbco50zaaSzGaChGpw/O8dO7GQw3GdqHiQsIdxwPUPqfo
JN4S47uKzueGLdsm5V72eP2S8h5k51CpXc7Wg0NBK1c9KvAMcuJdsjNPVHrOR2Pcauw+VLcsJk6G
STw6JgJFk9SJ17ytqV1AR6an6m5BUfyJQJzDn5LfUmkGt+zpY6TYWe3niKueE6WnicXAPYTAlxdj
mPUu5iX5+MePvZo4XGeiVxIbDU9pSz6wGGc4JwDwLmnsjLp8oYS1vV36OLmvlOZezhcLfdwPAztM
8yXGwnwlaWAmOnYW7M0SMIN05Lue6uyV6KnjYGoN+Ruddle7axYqetLcOVfWd1lzsXG95U3HZ4qW
L9/Gcz5uVRJEZpaxo50UTTBOcqeUKEOHph/oZyjeELVqsK/usM2nFP2jjpdsxO7rT7HZ3InYEQfY
ph9NsuXUNz0bOlu4YtkKE763W4SVRbQxajtO8tNWlzWfSLK9+gFKpy+OTWW4AXjG9WT+AGyQ3q8c
CnUb3UerySxqC8XYsgirQBsxi7bIjmQ+FFS+1vmmxXuJd6vhyhm55+v4cff/l7rz2HUdWbP0E/GC
NhicUpREeW1vJsSx9D5on74/ZV00cGvQQNesJhsngTQ7pSDjN2t9y3r4bmbTBnwx1Aa1QDUfai++
4t05gKdVZ6JKESz2vA/lzGQB9zk2yznBIN7mYZ+iAbfc8tSUyXvqIo11zSJ0ljm9RbKljpbuWYFi
CkzplEHTIi8XfZIj5NCsWz6GfF5ooZIuOyN3uvdkGt4nxmybafWscJjMBTU2aY6UbwjyBkYIU1Y1
V9K7fFVmbQhJF/EIzu+dXOYMyU2V+eZiaW8wed4E7Jptq4M8bxxkn1a+qFCWXhIqKns/Zoh5IrZr
ZgwQDLFm+VRb9ckBQBJo4D5nuVib2hU2pm+7D1pmCLgXDXll3I+VXCprx8rfYeqjo0m28+6kLVG3
zfoWb1KTYS7q5LkCbtNETsFFXxC7kLLfYY65L4dUvWn9cGjj+XONouy9rXJmOQAmDp2NTnoBSBC2
trav+2zdykxjGtiLHdrFfIs8sqL+2NTIFA+mY9fbegCzZn4kuQWuITnRPKur17YYe9KkOq66bTz3
7Ve9REhnUlFtG0Dwp39+dI8/rbWDsmMau731hbM9vyRMbBio1hO3EAfBGeuXZGLgGDM3wah7IYzB
9UmIrwKgn6hpVodBU8NvM6oERF6LSFa3en1nViA7tb4+DNKrGJ9kGb5GWnx0WZAiZowRmOSPi1V6
/JKjd7Qy/TdK0QU+jf5RTgOynCFtaC3lS0F8DxwW4zZYZG3iMIH5J5lZibwuw0iou43xnPoNPhkP
z6Ht7V/sAhcIXEwIK4+rd+kR0Q+GW18tdAzWS267w0kzl410DFhyyvsYIAnWjRnvO6W3mw4iybkZ
zJO9OOkJc7TycQRy+U+6FZguPhN7UWghsEso/beaRr9sGnVadF5M2QaJDmNo/CmmefEs8ZNFFSse
pkEBq3UYOKMJrm10T0A/+Lso1zfzEguK4/7bVO24Q82C7VdNP2PNqPZ1NeO00QwsZEvjE7KBGRHP
78F8nBo8F/o7U7SmALGQixjmiGb4aCaJuq+m7gyXX30gy96sK55POJOhrEZ3X/UJ2AmjhfbR5Yhd
x3qD/kffWiUzbOR330glfq7ZeEDYaz07bDy2JuiQvekecySPu5aAKY4nuKTUUz/Xvup8TIj4hAkw
9ydVKxyXL81sQMHDqWuI6FaO/Xi0PRqxZKzaXc4yiwFLS3nS1st5TOiRO9Xr8B2X/Mh7v6epBRY6
90Oy85Hvd62gy6jv8VCNz56smLm33W0CLnRLOOl8Y+am7JjnTG56T6JlZnfWJxdmp865dcJpZmo7
QGrcL6n17TAcuJD2rF5+xwiFwgpx1DFN8LHobYVTHrOdidL73Fh7by3+xlla3pZRG/ZOPFd7JC7z
qzXxzqin+qUV0yvjPJBYtXd0TX2G5KeNwexRMZdmgx8spnpKGiqNLJ59dCOMB8oZflGSbp0o+W3C
fz4rDx4QBAKbrCqMZ//85UJ6zlahR+c4ARke46gNsf6vX2r99ObJusSPX7kU+9TLk7d/fpiT3Jqn
shzXJ8Ci8daYiFFeJgpnjKGKecqyBnAA1LnBBI66EhLpw7cZzIarjgKP2MZUtOMckS3rgClo3AET
XXRA0q9fNYIFbqxr89s/f1KeQ/VTx6GbiSvKoP4k8JkTvkkqQ74O794CHbBlIfIifhogPGgy4+FO
ib4pHL6+yLLlR9H8Y9ivq0u+wJlzJ1qgufrw3KI/Myft99XUvq4gtpD3pW/u2uq3SMQtMWQkrgjr
rVyfFzY71yIDYyoy0C5EgfDFUDATFFAnAZyB6FBIsIEZ+aM7y9316FKDbkq58YzlpKLGoGiqb0tV
a7x+xdl1pXePx5kEe90M66Grj0yGDL8eH42a+Ab20DwllfxpNNV0w2ITRMV0ckc3vyUDtF01dtIH
928g9eubPQcGCrbhviK1exA30fLEbq1vtOWxm7e0ZmvjW5xzTFfa5Hmfa2V8K4BD52qZzutATAoy
hI81rRIKETesyvXPolXxkz1Fh6Hu4w3S2vgIwcD69ICvsLGwVRsWVv5iMSOEasWPCd+3rzD2b5Gn
I+2iFoyT/DeB5+V5taabAOXwkdX5bqnW7m+WNsdksF5Q1b4xzx6vSa2ckIHucjAwo4wPNiplKa8U
284OiOsA8y35zZudDiPBUlzNpjg1dotkZWZcqLRc0gZ8PkTfp7QcMl/ijD/ZCeUT7cVWOXzotQZ7
UI3WabS74iCQXzLjyzQkZgqboyzRK0/WzpkycZo17IcMR9Bntryum7lmf+X0lETiQSpM+6dhgVq5
Dtmn4WTJ2QECUGrEf7tDU2yMZSnDmZLtCsX3YNsX6c7U9YNzsc1vW8unBzX9NUoX+7kQnCQcXOKs
Yb9mhZaxndRh90Bx7YuDrbID/8/cP2N3qqy49zOF6QD9Ek1N3Ox0/n5/LIG/Cohqu5hVXMusC0cM
WnUltHfNLrGG93a+ZW8UB8qc0i0j9+GQZM1x7rz1h7mcV9FwSVbttUVqx/31jqUCBmpRQ7pzIwgz
/XtpUAXYsZ3vUhPvOmys8gBEhhpkMs5y0J71uhKHtjG0U4m9zAdMowuH2m8ouKpNlgde756EJnM8
MMOwi5DV4MNoWLWY+bLjxX3VY916SoFJuR0muDWZ47d6ovSTBMml+YgFe6mSS2eYdylFEQI3Q6fG
vuMQgQJgJ7DLB6bUaCa/k7XVNnU9GofcY0rcAFLhr5YNZmZIcxZrrAdMjbpbPpyElZ+33RKYauFN
YNXmzuIOzrA5hu4ib01pax/jIsdg6UwTNfxsYwCOMWglBRltCj9Sv9PyIn7tjCaw7LZ5GoStvdBa
zBtm3+wC2q1rcqaTJZ54VTDerDuk2RCeM4SGVRIkCp+7b8GiY3qGnHd+VCqyVgjREqcMi2z4PeGO
wDU8vrrZujBfLVOubtns3Z7ovtT2TnXlxFe0HtzItukSUDeOu3oB6FdHU3Pqi2rxS97LT+5c82Yt
19Zf2Qzt4YxgF0Bry5mNuHSy7H2J5BKWuvPrH+HDv1UY/yEv+L/Kjv+B+uOS/upQb/9V/13+8R+K
kf9FGhEbtdD/UyNy+ZH86H7wPXX/oRP59z/3XzoRqf/LM3D8etI2LLz/D9Xev3Ui5r+E7XmO49qe
A0fxkS3yb52Iaf5LNx3dkZDHLIsLBe3av3UihvMvYTgOuz3LNIVloBX6/xCKwIL7z2QT/gM0ZbZr
wPqQQjfs/x76bQ6LnB+Goq1YEhbga+od1eMHujz5Xz/6jGG8Qa+z1iI/5I16imWJB4U2JZ3j+qjZ
W5zftk/rLQGiFkbADDUwY9e4mE5NgzLJK+4pdDpO/4+CGzbewk3PsGVj6l7hsxgDPwpZhCc/0a+F
09rbSS2HMst/R02+XBrO/s6c7HibcD+q2Sm+nWV86tFcHhVzgT2uhlMltebUsqcmC21lsaL6U5MN
ht8KRod2ecRwkm8N9AFbxQoSsCRjHshP7xUd3K1rdJJ9+mtkqPWY6fN0Ztn5btBdHMRkQEOLbWKx
BvpgUdVUNFy5dtcdzAFER+ERlzDzIYduOctdYyfOdlAs5hF5jxfLwtTbuRQk4GfC3NZWvBrNTS2t
dhp7eziCtEL3MpdXuzeWbeG9trrbh05rkdChqGdt/TllghTO0QZOFna5VYoXUG7986D9LmCZ1Vo5
HxtLNacKKoztDJe1A1Jdl6Bl//kxMKPcimgdN1rK9ZAsqbkrnOJPOTv1I757OGdZWgSOM6cbNfKN
loW1AQgiNyJliyRQ6GDcAsy9ZHGQaZUIvSJ1wJcKiJLFEF0H3bA2eF/esqXMz2XuZec5yd4Kzxh2
izb0R5PSezO6WnyJrbgI1qZuvyuv2RsMhz4mpf0xrSowDegFM1ilxINUi7y/+gIc86ygT30Osb3v
CivdWAPF94woa18sk9ytgIqeGhOm4dTr60k6BQZa3XgnJDEOB2ZA96haiqOhqz+1/QPH+/KdMcYL
pCExtQ9Q3GOrCyqWwmlhL3+8tvGnynnSkdReZnOkS6CO583OkLD/myLy3WHVuOCUiFHKy/hQX5Zi
ZT+kOe6lxhUXfks9jbec6uZss+gRspQnmTl3B48rkmVZUgsUgF/ANGEVRXBitbeBI3ggO2neJ56c
nmthEwoANPj3pM5Oi06G5hE8Zz2YyEzd7JSvU4uBj34D/Mu1h6N5Aasy7eYly30zN+yzN8Xmqeds
4k2oDsx4jpOdaJsWF+p5iVyIcC3i6XjK2iP30EHFkvpldk/sjtxTt64B5bYLsNtNAixF2dWpKg9/
B52KRVd3XFz3KalhGxY1ZZeo+2hb6EmYM/K4KlH+aiMtOnOQeGYiUsVaBsSYjGr70BfLXfTlfZyH
8j0pmqA08n5TAsf+hkBzU1am7eeGNpYSLT/jzBl3/OHWkSQQSPB9h6kk3hr6e7k19FKjfb2OsKP8
QVvUl5zcv1mkTqBE66274ELvf7K4II1F5stp0Dtr6yiWIwwc3VtkzgdWWGG8FtOnxavDz3v2W0vW
wFrqip2wJuOzX8vXfIynKzSaETANQBDYBj+XNLqY3pXSwvgyloRV/aCPp3akxKroXgMQFQYtXTZc
Rl2/rR7UzCqf0o1BtoPv2UvxxGWRBGnWssboaO4crP0mSxNfeXj0Vjc+MmVxtlpVLHuBRsBH+cZa
m73GtFtTxGiF3aqdkT/2dHpM8HufaQFhlzuM0JAcHgtirXY0rJDqhv9xVfArVOk6uwqQIZZH1u3t
iGB5Mm50mfZFTAoFO2esyvuJiXfyJ9fFxdBMwPRSKL8gg8Bsxk9a8T00JBRiaWxu1kj/vTj9eaV2
K2otOYpI4rOXG5Cyzilt3XCNBVY6phAQU/ZEFtvMf571haEFxJ0nU0xnAYGKw21tZr1tN6leHmat
O89pD1hM5zNP2KkgOrvi2wBooOuYLiXh0gUNhzFPJ4sFobH2rypWKP6d5U10TI7xARpBmR2yjjGB
mabUwb1zGdb520y9dA8yPNrMI67FJn2d0nlvWXD5TbQqQva7RpjXxXJGxvLTl5VWPw36rg1N+B8X
tirLWccfx/Xvkmq8Ig0tkCnD2w5nSDlmFntl6B4oRm/Ya3+16Q0XDryjbpzCkRXeIob32kw+aJR9
4ZHJ0GF0fnA4vsdkxrOPdrnMQKexjcL6V/zuHghuL2LVMcTGzqj5rJMsO2el9j5hulGg0cE5srZf
7Pk4Gdc2TbJjIfOLa+MOYpTga4n4a+QA1BcT/fjLOKMaApyc5pJyU+pMRlGUg8lz+c3t9TR1ANbb
eti4AKQDzUuOBjeDj4tr2nQLo/WmWP9Cg8AnWBJTNrU/MWQzICpSiXYZPHyDJMYs5bWNm4VlObPz
bjkWmX6fvPEV4BP0bnGcMQ9tsu48GnjMFoDMLHWZf3fNS4lHNbehIT/GkZzBJ7ft4WQo0KZlbLwO
9Xq3PBi0XtPAETUOqYx/MNB6WhWdXsxwlgU/OmkQGoMLW6o0nRNmriCvx+IoOkmXVjkAGnk2dgOW
ks0y6imElkgELIHs5zjKCZdgyRhmRXHsmsp+L2cbZrcY30myA2Uee+S6PDAhAnViJ1HMyezbhfm5
nexW26HZxjhlpsSwAGC4TMN77JXGWSXWcNIZoRQDWOq6Zbg9z3cvtbaVUYH3pzkLhanB91O4iVzi
nVOzA61WrNGJS+y7Ildi7zGPUwSnNDM+qcEMYFzvaZTYsCQVYBw5vWmrnu/t2dIQllrquULZFw39
r5ZF5LNjmVD5lxVGceSa9E3VbtRIEq1KY90tnLowfwB3QNn5CYCx68QSYKfPx3IwmvfBuc9LU+0L
8tT2ekSktbSwfkPwsZmBlT/NUX7lZj3uIriqr2ypsJivG96M8xXzHnCirlwDDDolauRDUtj1jxV8
wJZN93TMLPeHPpTi4uXOntQB6khHm+46jC20P9bnqNVyj1WU2RuS4aZXXJ7zvPrJ1KCScbJ6w6y5
JMQB+SZQqs7PI8PZx+mktsLh2KayJilAuIFXS3WERCJ9Gm+RCIUOs9GfOBhGtNWaUfskgOBZd6dr
rRlToGZGPHOKVA3aP75DrD5Cb7+JHITvMM0xNjJNbnNbeackzi+oPguf97XEMz1cnd5Ob7NguedS
NB1VCV1mjpergGHcllZ3k4Sy9HqUnqC0dieP/t+r5FHhaNy6JIDynsEOF1tjGoxSaXtjdMWe/ceH
BVD7Pj/QVlrX3GXS7LhSne348PRWZgkl2EU0w+czgy1NxYcRRYxK4idDUDE57m8BjeMUu5rJSqUf
Dyz/wjXP0lOpm6/aQ2FjPBbWpREHZU4cZdqbDFFtG4/oMDzP7QoFWrTBkht7NcKftdjp7apFahBA
l+YlYmibU6KaMBdeF1bCe71Gno03GUlorL951qN/KKNzzdAAzkmNlm/RecaGzZQ1yExKSzs9JNU7
QjKOYGNYZKD9gUkm2LusrSDK6jGeWLzuaD8KEabbpONEOAm7CJqkOwwDz6fW7gbZDyzwZFhKdhhl
Vb8Wk/HhLByvvMn65zhHF5xicL6kSDUPqzsjVuJzCVwZozbXW+aGZRsShyD3c3o0Haa4MMP7K9LX
0wpkaDIm916Lt7GsmqPHL9WYyjoVpvw1wRE44uweDpqw7hMOymAwcPGsMWpPCGn6rpJOvnGG+cNd
VXMQNWrUCiboBht0y3QY8OYIfk2tZ8Z0AcaT5TboFDxAC0I9mb0tM5KDzI0JhYSzsHRHR8SECPv5
Kp5nFYoha25Wgx2mr/90yupvM3jETfxOu2RdmXQfVZu7FyQsrFsr9jE9flz2+ZD0RxtFGdKy5TWu
Xrp21MlA6orQLqt5uziDdp7NJiNyEzsYrcQuczhVMw5JxO40c6QeCD8BEsTQUb5ZJuI2r3C8cMow
qaUxTxAgPOKmzm7dytuo6Stb+F3Gen5akn2SWNOh/Kv3MGlahEmTiw3ASDKTia/zV7P/rmQInMc5
X269rH/Hyaeu5+8q4sNwHoKgaJjdbWxaH6PhvZqAj/cZn89zdEGdGO3L1qU0R/+eoqbl6clflDZ9
kLqBjT5qC1aHns6gTYWNwb4yVvPeQ/AL2Douc+NpNto/2Mt/CrTJwZK6X43F25fzsyDGMUNHjmxB
jfZM8JS2zeLsmprVeF0WtiVlnE++pGINB7tW22l1bCSWIIVonwD3t9OTKFb5XkVf64ea4+xuqEWA
X6oIa8hQ+srCvnSDfvGSAUkMnAWAbPD4ecz5dUtxxkjxxsiwvERyPBpzVoRYUWD5RUm01xMM3430
3ivm/E8wBPYLjeZ2HDyK0aSl2JoduUkM8QP7VHITivLSnqOzCVKOs1BnT3Gboqewt6j8rbPZt8Z2
6sltiov8/Ehsw1/NmRyUd+j6uArhKf1I1VocagPZYjYOQYz29YJJyTtrFSi8WdOIAKhoc+VEyJY9
mDvbTi8qzo7I94rTaDp7xED5tqnd9t5XK8vdZj2wgNqXUIr2JSCrAgviVawwiLnCiz0GUiwH5Ysz
rtZz4WBm4FUjUBC33m12RmNjySHaN26jXeteO2XwnELAae2JvTKnPgfwWTps3fXRpXJI+zIEDXRt
beaewMSKcJxdmJPY5Mv4lWNZXmmYR96w9IVLM23EFFlHY3ERIZhDQdbBwDvfTLwDUrMvAw/3pTKS
AYrHtOVOjg+Tg8CuSbyzTKBnudV65LaDHvA55A3rIWv64clRbpQZFaG+1B/8385nTEhwfBt1r7DT
QLJ09RtMkOZRkxN4Y68dCzuJVaIUxgGBLjELE7E9Q59uo9SuXiYM4gfrAcBHm5JdDMnCqzXUH3Ne
6VJpNoQzsmqazJOAqnOotGQ/ep57HEV1TpqezCLXIOpCIRHi960B2hkOgURWl5wtu0r25cIQx8Dd
j9Yu3ySxdRjTkvXoTy+SL1kRnXU+OJ/16h98gQPTmOkJHTeBMzX2FkRwY52gLoo6nIIjGocOZcaY
3osIPq4mjDeQW7QdtrgKixVLVa8v+dS49yHMEXD5RcsCrF4Ydid6Rrsu150by4vjChT9+OQJg2Sw
TkA0jW7DeOMLzQZyAWsNq/ElLh30a3CZ2Y2cIVV+ERPAFjeJf2sFAsKcMLupAoQoRwF91Z4PUFpO
yuhJ1dI9JF1qn5hInIC/5vjW2eOZyx+D9Ew/Yrm+sXOmEZKIYLKpWr83rWzfCUQI5QSCjeoyWG2k
YFXK3DzTv93YkKh+5vcsW9A0rumW9DFtYJ3LiOIFUpO7STv7pwRFPapgXJtPpFFD0JfFO3zCNwz3
zPeALnaPTW6hncAo/+21aceiD07dqsyAKvJi6Em5jyrrr5ZAVZ9BGLHw3YxD7IUMP/6iByfXKsLC
VEqkc27cFidkBHtgR/EBFd5lzkcZRqX+s4bpdh01N7rmRgSrtBLp1iYKwM+Xfgke7wQEP05Kh8HL
ZhhcdXFUiUTALr6qgpm6BrlpE2OUYim09kdcOxFdz1E8doiqvhoe+tPM0W99jDRbPvI7BHidwCCv
4opQuztYRXYl3COr/QVwySnHT0gv6IwnV5+dnQ0l35+SvKLfbP+AXQa/R0TXTW8jQItfqFKkz2k/
Yzd6afsabqdLNkImO3djTZRAjSp4hqMWOJKyjbDPRrVpHNPeldps3FFrx6Rn3EhqY2scoYQsFYYA
I1bbMl/srVF6KkBvzZtwSJ+Zjv6w8qJCtKWT25L1UVDjpKPvxxDQ8Wi0euRhYEBFo5cnhPXj1ywB
S8pJExsuJ+z7aY2WB9o3ys5GvXKRBPwL2q2EhrYfmBEd7XkMvAGg5pDy8WfUXykilKa33c9YJc9m
pz0neGEgPEZd2IkhDYzK2o+R8ZUVpBrSC6AT4g24Sj4YRxsndFAhIrgdv9/EXgVKVNXM634GWubD
fqOVov+hACz7oFPExIzsT/3hSPLtF0IYbnkUsAxZH1jZWrH+j5jroTwMTEf9jNPmHnWjexEsCPv1
t5y5aB8+xg2L2Q+jT36NDshcGVlfucMYN5bWxjNjzy+S4lT1Q7qVM0Iwvo8maN2eRJCh6TfVYscv
ZaR9lhEkRplnn87oPJMbEPsVyqBQWjdnsstr1wPZwJbAbKm1uBlIFqq5t5/hI4i4iEkIYDuks6Lr
qvqpbBxxS2U/B6vY1DqeIMAfT4ku4O87xHRxTNuTJST+Hup7mbQHiucS2W0Xb2FfvbaSAmvVSbqB
Y2cK2MwalSdY9fQVSIUDjwpM4pTaNwKm9Xua9GFXqoSoMr5rNR2AxTinXFMw1ys01aKGBFXBGm6l
OMkbUeviI/VwnznzapEKleOX6PrkS3PQh1rWGY7LDx69CmsUUxtGzt51mAVIDWh4aBVvSXIAxWzt
UUpvkc+zBa9NGXRkk6FSBW5T0776tWfsUxEz+axfE4jYlyoHk4V85Dy2FHZQZaqQ481LlSrQh/fl
bFRnzLtp8HBKSpnD6hR/icDBx6eK7zkGD5ov1VVGpJfUtfTCer26nXvF7rhsSTjQA0xNzbHRem2z
dnN8WYmDC5YocDBZXctmxYDkuZ+qw8EJaOiD6j0HC6b5C5dJnOq/3CwmsR2I/GDxucbUwakZgGsW
e6PlyNSx5Nub8qNTTfUmH+4PcvhBZ1S5MSPn6DbrecyVsRtbb9lpJQBBEKp+AaemQE25j2vzUTjv
YKS9zRr7ypTYIr+epO6LcXxJRnzvrflUjQ/OLgRlC1qNvw5AgprUZYLYaZuJWJByID9z0LF7E54A
ZQ5jJV2xvwKd4sXVvi4oF3wmFUhx6TZHg3CKLnGelzQ7kxjCZNprWsb4E8qFgQenYvBET77UOVa6
Uv3sosw6ac7wRgOOBsFxHlY7lKA7eyIRzuQJ7JpRhF2FWxJ2MTsJXIQdYXo9Z6R6gDG1gtfNQz5+
4cU2o5PjaGisiCnq3SOS3L/CheqqxVgksgisdWuiDBMQKlgUjB/0R9oOTsofu0a00Wfe73LpuhN1
IZxq2qVHIohae4FTo2wDI0nBk8/3oiXJYVyl3IyNme0GknF9JXjregyuMrkzIGRvDcZ0yyC+bYEm
wRW/Z9sJCa9972zj0MSso8qhOaUjyFZug1GiQNELbgk4WxjI0toXrZP7SOcZK7SRXxb7vniQf/mt
4kn/AUVyYQbC9aAWcJpa8ZpPBOYILQlTTBFhSl3lryaKyqg+MaL91UE2K4vmfR16yEn5uMtsJwkN
J99nrIKek0TfPLIyNSu9u96uID3rzBbk7uJwPpuUMhyJ+m9LKObWzplTcJ98wpo8ipKPvu12Q6zi
mzXpnT/3xiUnoIpxNxRJ7trvpB/NEICnEdQGJ6HDj+nnMFu32micW5dgURe931FXxQV5hcX4tR1p
HVLqu4y9kXieynE5EHsBQBAoXR/ir5EHnMSPAnpBghcxsC6EeeoSiAcPhhkjr/4ea727TVk7+43r
XMgMZ3Rvd9RcGTmvUPiwXhu4T9ArpmjoMr5gKIdTsNiWi8bLvERd8jmkpQxgFVls7gESo8sO3Fh7
r+JEbY25IFpUb8PedD6ipvhSdfPXIBN2p0Hk3DjsEituKHeasPasv9g+dUwvtBrJoXtPiKu5ey9W
r/4+5gGvaYWRkfCDc4q8SgManAtTnbIxfsFMsVw7g8BwD+0z85OhDPSRGfdgAFCzXG+PYbqisXrs
10WLorEsvlrLyPbzA/QGZ/WzMkR5TMb6uaciDCdG81lcegee+OcpVeNFkm1ntFF8XyWag8pxyV6w
apKB+jk/04Yd27WMGOPJldcstrTWzsh/tVli1YEHr+R9agAXc+kT1Gqh78T6JgN0OflZaevj397u
y4g+UhkJZkNM4dtGOMu2KxOUYf24S9MOYp5RPY+WBmjRHTFHYHDrtEkL6nbiWSAWZGOR5RZm5XJn
6BHtXV3LQ1iAJ4bz61urdN5mRbmXGkHKwJa6Dy0SqOAizQ3TJiPZzY227sxAWSJ0PZSChBOOkccy
gT0gYMZgmBERlWiJL1jcVn+2Jw+7/FgGQ139qSsrDfRe9BdY7D+UR+9b9vZ+mR37Xko4g1bXPa3e
PHJVui6lizLwJYk8jJT2tuiXyuqTn0WynROMW7ZVtK9zB9BQuZ+ia44axQ/z95x3fVTmJ54I/dBr
DmvcFc33jKoybxxmWmsWIk0CbP1wZrH2YUv4WGSgmg5bj+SRBWdm7Dpyq7V8e9i34cN/a7F5iZl0
5LRmu4xE+7AU7dmmroEXhR1MTzEnrXHA2lSF7dAfRjxCx39+9I33sQpjDJ3USW+NwS6ACwQhqpll
N/TzsmMNa2c6GY85uGOqrOPgVQkNatY8IZMklKIlJzEnzqycyiVwJB+B0lhx5Y/X9EIuFhdeawbQ
kf9WeSzv2oj1GvmrhWgqkwejiI0w8diosuXZT6tp3ZD8PY+S3RGj8DJMc0vuRsZ6PI2UDMoYbRoi
7UmutTpkONofKkI/V169J84gDlZTGee6jT9QE6R/FmxxhKUIPx7M9tAxq783cja26zAfeVXPwayT
M1yuK3PsJu02TVteQOCmlwZrxuylLd5RxgtR0c8b6oXsnDpP0nSyi6nEH1PNaieLZghEbJabKBHr
hUS152YdmLXjRlwr3S9kkV7nymQCLbQzvj9jtafnpVB7oPJwjB8NkdlEIBLbwQUXR21gZP3TWpvp
UZnNT96i1kma5hn3sbdBKFntcziJARr7N7Jv9aeOuUMh3X3p2vLUa4WOq2hgd4NS6pyk+fAi8OgT
wXPzpKC9zpk2AJIgzuDxI8IV6bNH2YwaDuDC1KdbZXe+hcLqgsZdI3KNlNCG2ULcZnwEw+xAjaVd
BwLx2eYCZZjlUivZPVdmGrgwnC9enRxTjQFVFPU0NeAqjcdoV9mpt19iAhFBiXLUeEwavbbR6cfq
OGtMbXmw9yX74XBgSMJZGV5F5xxtWgv6WuNmJtN46eruJ6LnHTkV6qVUDYxkO/MIKzbvKQH3PGxM
9+vUIOoAEeMn4gisa0Q/M+f5cDOCdIrOYEquZfYp08Zom0WzCfNUJjvSemSoDSwULU7myQZs7ON5
+bF45DVgsbHY+mCdSH/lkfVotRliaBxFE28LCVu72KyuuSvcbYUNxR9d98v6P+ydx47kSLqln4gN
KqPYOknXKsIjQ22IyIxKaq2MfPr7MboxmHuBAWb204tEFwqZleFOmv3inO8U1hOU3TX6bXknUsxH
Dhe4pn1LCvJ4QhJ8nYrDZ5QLjT3r+XYE/6FsbCt/ss34DUtjxbZ8o4Gv21CG40ZvaZXR9OPDg7hs
GK/IxQUmUQIjikl3dyh/2Y9q2TlKqztOK65WyQVSWhM0PPZ6Y/xsZTgQkrznT1cPNvVYhEk7A6hq
axm1vWux1Bky0jwZRaYlEPwGiYMPwm/w4vmvAs4l0GMxeBFrSiwQ1rbgTCabnNFilXwzCk57k3Tl
+tXV6BWsuP+2y/BhMs7dKaH2XuWCjIcq88q4tHY9Tu2+l0eDXpJEM/XVXTe3siO2sxPfkmwht0Dj
X6vvjZx+6yIjp6aL8etb4Fd+O9Yveza6LQR7LsQSUcFMuRGhgCs6wnaSBbfzUn80UwgSpNmoJrZt
VWXPKS06eZgMflJqp1yupBBh+zZaknUeu4fxcZ5T7KkTD8Dqr2jsxlv4SLnn/bznsgktbyomGdj2
8rLUeudpkXphbI1qurLZIhoVcNdU/VXpChGaSFHBPF6ohRXQ1Hc7YQlbrTEmGK6RHDU1n/3wxpoj
CZpSfQbgt1GztN/QTh2xxL85xYR1PIL2IskRCdTVGTkT7Rdrw2HRu3tigP5QuvwV7UfMUO6Ffdcj
6+0ns2EqH3VDt+nmhx45cPlAdG7SRPvUOvtlUuOT6T4vtBSNRYxAzM25LCb+LOpdBW1GVACDoFHs
Yct6HSanzTIh3Z2wHq2nyxaNKemKzZJ4y9j3G6mslWPN8hND7bUYOLXUmW6eLDZvNsOXzviDDrEP
5oyAhphTPOq0X6kJHRCr4bYfxe+wJLcwBcUOzFl/wUU68PkjvNa0Otr1Jtt3ek4s5wXqrjYNFL4y
drvgwesMsExEJNsmdOx7u3DiSY2scFx1WxCvDArM+aV09ddU11vfjNjl6+CMCXNr521i5r8H4PK7
iCdpg8F4E+iGceRlc7dpNLNHXnmki2t+JeopXrvmhoicLFuYQ7OArnvLJxDcZ3jzrkZDCJOCwX5M
kIcpZmL+ZMTgbBo+bfNmxvROcSqbFdOPgArjzS4a5iRwgQnRV9bvNmoxb8JGhNrlb00GPZMXHDJw
lYhbye4ObivfRs4y5tYfpdCuXYxUysjU2zBYl4yEn/Gr7opfCNLeBHzMMw+NMv/JUiyGwsLM14rs
t6lLct3bYUf2723Jl2jvWMV1cekGrLewQSYGcgD7Q9S9JzPrHzBJWxmGMTjvEptB9DoX4lqi1vIw
Bim+SqKjIKvYN2uGnINbIb/IpV/nHGWoTXut8uznBXvi0jgwTsYY0AAVIHESsbQOiDHOVVQ8Zm2Z
gzBfDsliDqwKhLOluj6S+eFQ+LfRdqEyQVXVnLoFYoia9dtV6OpNdr3L4SgjUsXEvHTmVmurf9IR
390yXfuKrKERE7AnYOD6ctSXjZgmFFE692Ws98emQdpD80OiYgs0vsVbdzCbp5zY32tpQgBhFeiR
HRidCSLLAn2hG8GErZ7SmOQuGCexh4s9CZIKUR+CAfMtRuY34fFAhPlAz3VZ6pyUP8laLU6Fu3Ob
Z5Mgx9fGyhJ2Or1zgRzF0xqt5day6o20vaRWUkXPA/zj//r5Re1i/fTz/4zRV8jHZrRT4v/vxxU5
ZF+TmupLaxDGuf3UXRxjesZGbICCHJJDkhsPyRzmbiapeRcdKyj2TQ1pdBcIJzZWPO72rjJ08k2T
YFx07VlOiJLalSUMlZkfidR0X4+jg5tYv3Xsc2sWx0XlIyRNtaIlQ2bfwj7Q9Cf6tKCG7cOozbym
zfKU2NPZblsYKg7x5/pg7SebZKVl7olHQvKgV6vyECwB2XQtXhTjbAO/X+iOcOCNLcQHltRFYd+N
0JiDMg3FWeB3q47opgJbi+adPTF2H9tlAMqt63tcbYaP9EdAjd929ldG8XeES7+vyhJZoEeuB/YM
eChO2Lxpq2kxGiJISMOfQisvthqxRXAJlEqHas9aKLuKGDwJ5j2CJBOHw28otPsSs9hla75vO7NF
Yb/yQoqEXUWB8S6puLyr8sTIRD3mVTNew8wpeLIwbCYJrACnS5utsxhHdzSI3VWH9TlVR17Q0xwv
EqXAmtahY2H+QSEoLv49aTi2L02J+QX7YGBqYMWQzO/nqDCCTirkUM5iCgTZDHs5VrtSTbODw11X
CRvzCCEPZ5fMJEroOdwr6vBl6e2+Qy140wadJcGiXVobv/8oAKc5LYNqMSfsOJAslZp9aC2X2jhV
kKp3wx4Ii37kKSOgaOROkvU5ixi9iPFusEG55YCMvI7JAVC8Wd/TZBnoWkuytYzEOLuL/Wx1XU2+
0Iji1rbPMz/1r4Q5kGGo3U6HUuEt5DMzykMAo1LeJW/RmvZt8Q5z0lt50AD9PSuIgmoTs+9oaB9l
2ZELNA4PICfztTYjdtUhfUOPd29jlRPbc1s7aXN/jButIFTDda6ZvgCgj4jaxuzBa+oYx1bWjwV9
zQTObluYHW8UOdrUiAk5oWF5my094TRWIL9Wk31yAY3YTfhkIm14VL395uSyPupWSZBe3RFuo2on
ImfezHng1EDhGBAlzQgt7JNrXLA8i+J62A5Ul6dGthtnsdy9NNw/qlDxDbnLzR2T9nfSsSxMVd+x
yTfTZWpeerQoK+4k9ZOpBi4QlR8zNxlBTPiXeLuIIWPh/J4ZWbVV62IbQ4byqyHkMpZse6h//tot
c0onju69UXLCJsO9i5D/F/ak7pBfhH5Xslox2+ZYVJrtGzLODqo20GPZYcP8l2D3hdV8JotXihtx
QKEOLSQOAblMivrcRpeC4ZM9KIU3YqsDmMKAMJnjswmKfYcPFKK/talxTWVlj/Wrl/PepMXKu+ie
dAnKK8Pc1sq4h8LA3Jn6cCKItlF2o6XdweAO59ZMeh+C3qVyx1eCHExv0kF/ZBxuBNlw+KgbiOpf
sWWoJ/0QzyQAsIFCkICKtGFQ5dQzzrT8q03Fn7aTzh7jrTOpr3A0fMIBzH1tptbFUYoTorPyI+gI
5Hnj1bU2+VcuhuzTmZqtrPkpZn3SHwLwfaC3GDwhK60+1jq8K+oaYKZzmpaaZu5xLINpMmIqkGE6
UEG8RELPkK0M+bkNC3FOAcPRYuXdLk2jcDPLuXrO8ncteVUYecbsVp51tf0dtaHtzYth8eiD/V3I
RZeWCfmwJ4rNJF3XFxYmXxzjtQdj39jK9dbS14cw7qkTUyaFNFFlfR4Gm7696kxfIjLzDERA2crA
EGjmjXiYj2207NoRRFxfzeQg80rDnD2KapieSlHfVfCOJzZiSjbcyOyNn0XRZWhti4hhroPiL2Ev
sZjXdeN1/fl/TstBQI+agv3oThpR3ycWY5+ILZOdMTP26NuLjbS4WJw/zZyOD6c2HiTFPwqjjs+M
pz66pSmObegQqtc2/S5U8jPx5leyf3AeFxZiA3u8oaCk1ZXlcO/133HdOy9hRuo5OQmoQ1iabDon
s29lrtuQc+h+I6LxaptQDFZG9Z0JDV0Cigq/NaH8Q3nrb0Ws/GLHLvw4L9r9NEdYEbCsuUm26vPk
GZeUL0w0kKFGvVP2yiVX1Ec3WC1B8DNos6hFKhoqQUTuGourpMTOBQlFW9SDIqgdprLZ9Qov11w6
X8mqvnFbKODV3J/sof1LZGKza3ENXY0YiZNZhpWfZ5hd0/WXyc3yHTmVj6UUzbWa0/Yah86uG03k
6UO91SZd2XIeQSPRA7cp2jt2R3k0RfiauvAwXT2hwZ2XZN8jkxNV9stgDLPBM8XCfq3pcoJnvTGF
BDA1TbzVkj5IhtXJabV/BKlVkwpTRSvjT0sZaToi9oWU6U5jA9RJnPduNnEmUfwD6vuV1RkroBrh
OSKmBDElSxU6Wz3OsIUyGhgsWqDQrXxWmwn7g+XRU894YyuYV7T2Rg3JIY3VYpMg2qozbWCWaDNW
59CbI+Y1hrohSLnZJJi2atGBQ9orJD9szCJ6HlMv/tIkizQ2wbmpXIsMwBUH+eKP5YKuC4WQqhjt
nnN9L7vkHcX7cph6mCEieesMZqkgKgqPMY+6meNwfOfI8Qhx4juwFm2vdQ8arezFkd15MBykUX0r
Dsh2UcJ0/ZdC1M2d0JI9UMV+v5B3RAMRj3d69QcLmfTZdOSJA6ADr2fajNRU9X2pG8nwATLBOGl/
K7Usj1mov5MYQEOtpzFZBinsKTdRs23YrKw6PGOVo/9RSGY/Gs08vVC/JoRSprwSRe2jq+Dct2kj
RTbfWZ2jytcWJ2jIdG1mQ35EZXVXK0SxQrWTwGgz+5joTLAnxukVOyIzgT2iq9VzFZM9HfJRbZcC
2WGqOK1fOJzYzYgs0NILB3QLe754MHzANMOem5bXlvxVEl61O/ttfSukbbIczdpz0vCkwtlbc48z
EJnuaYS845EKmRtrTgvH/oWxAs8MpR7o1VUgVJivcxNel1gPjwwUOPx15psaTgRz7HW0+nrpcZDd
iUiyLzli1FUZRR7zOenj9NHXZLPmhXXkJvwzmdmhGONi29fOtlEIWnL696HoMXt2DnVrPh/0qbF9
eEGY6Aw8ce68sBDsHN9V5AdCOo6EDJ7RZNQH6dRvnbvGDg07V1U+9aX/HOumo1jDxRJFRD8kxjcp
Kc6RsFQgSfzA7LhXFUumz09DjHUgSV/jorg240XLWaKy50s3ITJEnvmS5RFUitWOTTiwBekA9dQT
J9N0yAz2Qv1XS5W30RXQXbIACdQj3oZPgZw0Ql47UTd4WTIyjFXTZ4APjq72L2KZWoiH5njiuexf
plR2gSDAZquVp8l0wYU0yqcwWIwYmd0eVZwWLmHUorNoPNxhXUDVnlGO2R4W0qka022DSXFi6E6c
pTT8PAGpwEmLzFFvWFRa6KTRkm/iLP/MhMXrOy3ki00xULy7ifKumBUEBS0u5/7QUlvr5ZHF5qsw
5UsjRzTVA0PWlAoiK3wQ1VfWtiRa5Qgsxu8sd49ZkaLPjVR8PY5xYYTIfy5UPpOkP8lQvZESL7ZF
gXyMnBrbg1PyMg0s+NjbF8GyNNLTawe4EXSymKVVoCLoZESGNH3dxu2bEA0MwazoCh0cla02JWxH
jfFwmvPkXbEFubMXNcTFGYGoymiosbxEWymNHlkmw2M32mYwd4EcE7cK2PMXFpgGhI204Ss0eMDy
6ilPR6TyisFGb7YfztgfK8TTB7ubfGUUxrlzOoJi1QUQ1GKKa41HLDGd+rkxO+ZyURz91js8dKlp
7iAOGLslg8yBrcn0xCqehXwy3Fz0VgVVvBxAq2TjRJhdE19thDvsG9AyOYYWXWXEJnhutFMM2PCi
Gsj0enp2R59pLaQKbIBzkmuv2I8mDlitmTbTMCh49OM90s8OQWsOqMswD4UboaMC5tZZRvjh4FuP
C78xpEAEo1Qvxlj7izK7HgF+GPJZIV2Woe0upcvCBe7MbyRGlJrdqASDMX64STxsGjsiOlqrP8PO
Jbh4oNbLkbtiRply5Vg2QLnGF5UW8lQx5DhUVvEVDQXz53r6QP/ERL2uWr9BErxhifmRoNwCYZW2
G/IQ2clF0dPPL3z//LUy8e3yPw9b9AD/vT/UaWtdS3KXceIFMo8UP23qBRQE5R5Kr4CmYX5Ll+qD
a2Ari0q+CiGOxAfmpymPaQVV86iG1aPW0YIQK3ELWSFmCFuvaOL1DQZG4+LqDMidZWJ9HLmoyqb0
SDxxcVMYQWy5m/dzDyAjTrMCUWcifOIjI5SdoqKK0J1ABDYhlhvTrJkpRVgzkEBqDF/RSS4OeCjZ
RS/uoJo+S1nloYuh9YUc292Eu+FuSx5MrQJ4WwDQ24suw9K2rur1pQEFxAGBpA8avJhQcmjNpqmI
mQOzbZ8lWV1n2TO5y5YUiujUD2drwQk0ysQlyOIYY9ojpKi/wa/+HiEPXHKViEyme8CHY5i+LLkY
4Cu6Vw3ZRwH0/gmm/t4yluKu52xnyGkZAqqf2/xmxNYBz5n9pQm2VGat7y0Kt4MlRfJclJdcqPJG
mHAAFBLeAkGim5Fo73PZ2YxhxermUHKbM4TpgBuugrspHoJxFvIE0RIxCmJNVszLtV+U5SiN5OEM
Zb2zNJdgUytXfZnU7gbCZbfXcrQiRmvsWiLaK0yqhwio23oCQ9R60cPK3ums4pmGgT3T8/gf9jx3
0FvWIdfseNvWy29OTh55dd2cSkaq8Kw2omUIBSduZGyLVj/VwcnsRyxpLwtNNd9G55McZAYQv3Ey
2BYKHbtVz47qkuRliYOG8+z+8wvaug8ry0KOvFj6hHzmTJL5x0RM1r5RMubokKEJI41vydTdkAfN
J3p2RlTuH32pkUJgN98k6lycUhO1EPSufs7NJ1mzZF60/pCPYE6HXjkyc33tbTylNGg30yjszWKO
ElWSmQOXcj+nsNe/8uF3bBIvMYT5W4/7DTU/r4+uudX7CkiPib361IByOmpp+pmIWQab1LXQWs9Z
R1SycLFksugWJUN3DYZ2EFuFvOZOYx5XV9LSpvlVgd0aJAXtr5r3yRlNAoAXvmpFUvmmrbmrHSoi
WySXmarZU9p2H6oas7rhLgaDqsXh6bY/Cr3DGRgNMIjU73hY0IpCsozz8tCbeeGBkueunW0WzCdp
JbeyQ3XhMNnbcIb7RgZVVUkYaZm2sloLIRvPFJMy+wuYaKeXc+ZTM4F+4wysULMbNNV1V6UBe/cv
s7FLbynUv/U8Qh54iacIgjQaJmv10IwzdxP4lvvQmsqN/IUYJHOIkLBP6fUioEaDywRUxPUtVfdC
sT5/2EqDqq+fa7wbnPrzZ0qD0GsEadrcURnM+2lCBNZyJrlxlJzH+k1RO2SqrnNIK9F/QFH0Wviu
Pm9BGUxjg8UtxpGQpefZks6TFSofsCFnWLeqwP7scFtrOgF9VocbJpuHrcE4/8Ko+8UI2+jISo7S
NxfMvI3QuZo148FK+GHcs90i/K2CMuIj4jz9bOvbsFX9Ap/YtgJlf4kq4JQASg9Noenov1p5TybO
HtRlM51vfoHNsaZUZ/FBk4CgGO31YOfK/FA3rKQaEOpBXk9EVjekxymoXlGh3esavmBj94+6GBtP
aUKAWEjOmkiQepOUqzE0GBUW9VAzN2XYvdpZ8k36JKrN2DwWKa0uQoK1+0gE8hbrnDWZFmRJkWIQ
M54ZDHRB6tZf1RT+HY3pfWgPiuY8ZolPJDHmR2Qg3qFb+yPQ7tqSCQuTTPg8Gf+eENHL1C2HPB9P
Gprr6NYrpsHWj5d5cmakIcujgvniTjsXbOGqzuAmiCjDCI77iGp+RCB8RGknAO/DGO60KRs+F42/
MprQxJoaCmoFH5WbPrSJhYdw/H50RZCnEmHS6gAkMW6FLXZP5CSMg3xO3PZ3Plj/FOn0FtnoEOIE
PX2v+jVJEhv6c9spbolqMR1wdM0j7XczJNo1MfnQF2357uJol9b53zBtf5Bxbyo6two2n9qNZ1e1
NU6f5HkMlyxopnIiVx7Pg5PwwlSGC/B+g4OiwYxCYQnhJtutn4E68mNVhFcGbGkBVIWV5J1ff4z4
r1azrSdBfNdO43SKyozMdGSebh5epyWxgr6nTpqq1AFjqdi4TDZqxG+3Ud77VTERulb2FVCPJkh1
WB0JRFOjYFlXSft7ysBIA8Q8QiOyEWRnVtC11qk001+uOZVMsNkKOUpeHnutOAwpANXRbFQfxidF
sh0Vh0yfBDv05r2FB6J2jdenTRTIMIVMoy3vFbMIuIn0dCm5w5yRnUOuhK3aX7V8pPpJAg+m/41H
GgDS3aJMofyifCqcjLK7Hi6d9tcs8diiNlJBKbZkVabRrciib8vsYKvH4k9fEbQeOdhArYLvaDQZ
xLuo7qZ4fqhRKnjcjEfflgiUuQX1alB9OokY477FUelWt8p5Kdr8VSQ8Zfr6FgxW8j1pIaozHSEx
oxLJ+8OUkWlUz5CB8zGe0m9zTl6Q0WJ/kdhtB1kii21ubOR+F4K/bNcAwZt5pZg7eXNnPlAEF4ew
yegYy/wTr9Wz07rqPuuAxukGSCOiHZIOVgqSBHJLVfiQjFW3eVzedKk94kxR90YkY8/ASoEcV3sD
kIEDeqGhisrurjDU9bHnYu51NDB+ERMYRyi3WJ2uNSsG36Y6CmaF8bLOUhu8IcGnEMDRVbakxKv7
XoPRHL3P+H09N1znN6NkexXbOztZ7A0LwN0QR3yXGWo+VitnBoNB7Yp50yRg1AUXh8d4iwXVRoTm
LydN/8im5CUrm6MzUfPyTt5g//8hq+DFXr++SrZ+JwdYktbfEOtH0EinCOBp+7FYYEpqWIaKkD8/
huC6hJxkpBlvCU66LJCgsORmO60rVd8GfS47GMiTdVny1Fvcwv5M3cNohx+KbqnnpmH4jDrAJdAl
viiFZZ80pmOF0dhPVXEciyqlaMMWWGTpDaIWdjVD+Cp5p+Qk5HVAY4Q5pd6GBo+HUE11j1LOU232
t7ghOvKoUcynMeJ9iiIb1ZbmKl5BekYD3SsQNmTLAfJEmeH2xXYPWiMEAymj5JtJGkucv4NFvAyC
pW0/OEhCauu5xF3g2QxENibE0g4lSmCqPB01zN45Yu/Fe1Juse9sGsreDTsHJDBwrLPB6kjorZGm
68k78l0oOQt9vhpZT9Ns+yN/ipfJeh1OgL+VKT90kqJYrZkTAMfHQs8bPriIwsKuP0U12xIgqOqe
MCee6gyF49J359SI9/FsHyWWEd9YuGcZGXqDroo95sTWU/VC34TE0SKvRMxR9ng6cKJupQMj3uiV
16HhrGftmO2EI4irQYp1tMrnhD3RNoFFv3PU9Be771UkgrUH+iFxg5rbBTJLTESO1vPolnvkPYzx
bW4+w0UZVqfY0OPvWCgmo7LoPsn4Dx+F6mccgB4+cHUTpTXuxZAJam2h/FhfmrYYfmtw7cYFoDhC
Yg1MOLL9kIzONn5qIq7IpQGobMBLkbqT7ZZpkIi6DagQTF17rQ1i9wQw0HpSeXgRbLubrALbJywF
LpNsWtJtUsHuO4iL5rO3BuNOubqdKyGohAW6K3zFtVWj6saavnOqbme7ygu+EDbUJLLko/6hMBrf
jRSlG1J0fAe310weKHqSx2SxIwb4ymg2hL2X8w1pruEcM9V8HdL+U6lbgjuSkUen+XLi8BcYGeNg
aMbXINy7LMbQc9bX/edxXp/rJmMVbsIt2w7WWt+C0ma33QVVu0tppdbmlnEnRjUPq+8bJehHnEA+
UtPvRXKzF/g9/fTX4g6XdZJJMWVhLRoyFvcLd6gY+MXPlsbFtdghZWTWRH1NuHXHp247Hp6CyJPN
9C41B0lXHL6H00Q0B1G7qBfVB/0oKfLEISHljQJ34MvvpQLeLv9QSu5fM2Zz50rpoDFaym2J4sAd
+48qlO8yxnHR1OE/xBljuDDYNkQ1f+WG/dtmaJodj4nro4eo53gOUqz29hJSXkxYkuBCQA8wqXoH
4AiRTgUlEh7rvkHDn2cFq3K8h3B+sN1B1LpP2HMb7iHw7YbXEnFTW/wW4FYOYcPqy09NwJY2px+l
dW1drhV6aoo2wR+VC94/u8eTi+qCpBbVixjfRDnvYaYoz1Kj7HWRgPelJXcM78GztuhGFysUgaNa
XAtkZYMvYJhl5FgPgvGfuJXqrhvMCJnGvPu5lQlIhxbWQsaYkXIsZbjDcJp6WmW8KE51QQ9EaSkK
bL/HtGap83M7RsXIjNui2GfILQJNbz87J+Z75XgoKPQAcRyByeKlQqCTJMV3EsZcg5SKY8JhpHXq
J0SEnYbuwh0MTH6sQn4+DCMMv2lKf+5lJSXEUTF9FzBMEDk6i21KtMqBgMG28ADsehdnqwxZLq0H
tuxdV6aLOmjOc6rm/iBG5ZKZnEdLh713rXUVjo+Y5PFU4VxqU5UgFC75IdbZPdCh13tp4Y+BjKhs
fzpyfezDMzQ6IHH050iJ4AFQ6DpgWixLdtuqprJIA7vPodDrpGo4fe+RJHIMmyHzFI3/Ziiml9nu
UNusdd6c6TtXLPWBkS2qTBtFoqi2TlPzpRC042n18Jwt5X2qom9U18BWCuUwxExUYAJx6bCSxhaf
4aqu6YRV89pjgoNjpx3XCjOdl/elVVkmtNVpooj0RcS0IykPjYPrOzF4JboqguAqDik3MxsITnnk
ZjT+ccesk4/HXKs6vOcxY6WMOwQ050a1lVtW5d+KxuGUj+s0VGPZrOAew86JC8gmwcqLOOO8nxIP
SvuhX4mlBmJv36rQiRiQ7CZQdhujLI4OYGwKDo+PBF0dDgcYAX5ZeYrZODtiNkREZk3I95nV+E1w
2wejyZvam0+OK4H5IBalX1X8TqV76OkISqJ9QVb0OwQh3yY0VM/9ZUXLexRThhQhB9Ucuc8rBD6G
PTIMBNTgE/SkTp09GGvZH7JXJYqNVMHXFGRT5jAtIApaOMrDIGvTVwSli4j5bETmnDRskv1EjQvz
CYy2uY4RjWfejmsP0iXQMSNxMx/mmmE+iju/AxyB3AqxP0XhVq2cylfSggWfaz83IjfX5ldyMKbu
XZCUXVr5ociyz0gbjiyd36uaWj6awPhUIt4SpuJlo+x/TkdH8CD07T2bSumNTODJNf5oFSdmo7UZ
Z6DZ+NXpCJ30W4mwPNu8BSFF7c/7pXMwMOk4FbCQWHpREHRRsL4Sgrpx42byFzE+N/iiu7ggPCVK
eU7cgS+553MbdS7ThMgW5ITMJNpxX8TWny6jsl6m/q5O6zgp5qHN6+T754ZtFD4FNu9QJcRaV8sG
Tsq4/LFrExQ5T13KLykWOaJuHm4xUqfXfLzoCGn3Sg5FuFvfDGpACGCFr0euy7JjXT1WCGJmk+vM
4WnwZMVJM3YFAno7UFhqedy7fH4qRRi6va2VAA7MC4c7Yu002wygALk0aLs1gyLTRmthiJLLEvpT
llyrpqW16ou/RK9jHSxqVJxlyIXm4gRxANBt2GGQlPxeu/YpNM1ro1Oet7ZdbHo2R0vLK5bxr8fF
bANIjy+JKDEpDO9gKM7hwBZ66ud/Sje/tjW/UYwsD4tIHlOeNvqGEb0pxRWoFkKai2KrxIBoEFsB
jmOMHFSQkkyzQiposR1Qp5LBPI66eVx+yWTML4l9yYriS/QqE3MQzqsyT7644pqMQt2CBiX7IYq/
bJenMdHAmTUYqPYiywIeoj8l9M9Nm3W08/jMypm3yZ3Eaejzx2LyWI0JPKiuT61/t6wZrSRzGEKj
jCm7NnL5VUCW2ywNl3MdzriKYU543BWASjJPhljHjAyONJCRLJCD2vlIP/QbVmxuTTpiXta3QlQM
d6c2ogQR416JR/UaNfHEsPbVAajst2y5sEPSTqt1fOKt+nf9YTt87ugfydH62xonTr8M6S3y/3Qj
BT+sUa/hbvrBoXGPiT84yBoXkEaGNlrVWPFzteUfVbsDdMyXMIXOKxoDyQUwP0S77n9ne7ss6bht
7Bd1orstCJugd+vhGI3wphrjb+NEGSQKzqZE/w2gj5cLGx/Ts0OSaER71cMLBhT3OaTAMnl5fi4p
Bgd8pcNcMnS1WRQzliJD59aCR7OnP6Dg1b2siCaDfvcPQq8Lr/OwBTayyYyBUViiuIywWx95H1WE
ScuUELJxTKu22mEJ/lUnisY5outBR9PlJbYjD0kLqbSoa3SfmqkB9WYngUD0jkesogdtWLpyL7VD
AUxUKYbTYMwHtXPbW6RxkqHS2sm2TchYnjntdS592zbNgLGb66mpBm1u4prPe+pyhed927eMeibR
shJPMVZKSQgVdkpozbadXXU6wrBSd/+fzfl/k9+K1NEkPPX/nN/6/JWS0xp/lf97gut/ftd/Elyd
f+lMnFzTxIDpGjaZvv8Gc1ruv0zHsHULUKBprXjM/wXmNNR/aQSruo5r6aaqG+u/+g+YUzf+pZom
56JAKkfNKv6fElyBg64JzP8twZUhu61ajo0kgM7A+h/50pVaS6VUAB9hkofEw1uHdTFstOgiCSOh
qOxegE2wh2swzaY880ZuJtd0evRVmT/aVDuVer1Hgb06BNsvI9GXY6HTchaRWQfDiN6dVIwh4GU+
hnPr8qYYiAUr91EQOvHkOMjBJT2E+B6ifgwstwHLVWfC536bN6Hp/ha2CL9VJgeJLm4JmQvnyUya
veFQ66SjxaImWpa9m0YX1uWEu5mqcrSXNKhoQX1Y/qqPJBcvVokwOppwJTpsVU9WJKnrUBxHYb9z
Cotx0dI02zDDCeDMDqPmHhkstIrqloDZ3Fi53fqKYYKEspfqecopeedYeSmJt7oQa/fbASGwDc00
AbxjR948LO0HwWjWDuSZuDDZoXyJrdkvjRLRK9i+GxrmzEP0rv/WgFQSJJRQ++D7qloH360jUehB
0/B7gQySSMbxljmEMSPauZJEb9+FYnzSKwsfHbTByFaPz2pII4pGtidfYu2ayuU7pZ63wsLem7LQ
jtXM399pPsa4k59GgduTY7l4xWswgAJkvVmysxU4QDiHpqOJCsLOJvOUJepvlfg2yN1Wwkai/4hM
sIJMy8EeRuz9JcQvfYrCA8859aihcwZqQ3yrbUZU/0XUee1GjkRJ9IsIkEn/Wt6XvNR6IVqm6W0y
k+br93AW2H0p9Axm1CWJlSZuxAmf9CKRAP6ypgyyd8oR5TY4QYWg7SpEQPC6GoxL3X41jvkzz9Sn
m62Nxxo5NHd2hT2Ef40UnlvceKuKI6F9pdeOOQmzdwZDxNDE8LmQeM65kEB/mm1V2cMmgegjkJqC
rHyZDNxZznIrqx5dAgRbuk2UpnfCVx9WDOCdIS38p7sxUgycEoAYpy7f52l7mpLhI8HCeuidbWGQ
4yJguXgIUa5aiNJZ4/0ZPCqRmgTNjCDwIl+7r2VnPxMulxs1MCob8yq7V2HXrfjdoVvZE+DHcQmQ
yYBmvwYWeEkMJ5fIGjLEFCtAPBFFxIGknfN/L93sHplSzKSo3fCeeOODiQuWBLfGWhIvNaDYkz4Y
mNfkTov4YkdLsgNP7VM5ibXbGO9+mQ5vC9Qx5tB7NWIU+7ZMKEP6YSYMK1AigIWOkZ5qb2kVdvK/
OeGnrzTov8lzIqiX7P1WjzhCYwuFx8ByuIf6zpNsK/epVNGrnSWMIhPXvUz2RDpHT9UF1Pg2jf3k
KdHzA9DK5OJNn0Ud3jrS6H8wfTa3ND+iFCx6+PSb9elrL+vpMbWtV/jAzSuQlbUzj1BuhRj2TTXp
QyDDBwcH/6VuenMF+OQjreLibvttcbdmPAyRtFOu5PwWx0I9phA1/CR9NCTT2RCc505iDnHslqKM
wv3I47k+F1FTny1ifQLr6i4xuac3pjs8Fn1GKNPYVqowvqvJqNeup7kbUxvJuTVLMEjIeZ1VumLG
3J5c1dCspqKMeSJ/QqYDDFcQS/7v3yVC65soOG1XqaruOMMY5OPKOntUgQ0sAX9H5Vgbxxfvgehf
PRJ/6xRPGHfyIV4HYUSdEg1A6wHJ0++AnQ25ctfB7DznHA/PPbH9dRS7wy1/pxuKQt+GUXodNl9Q
bZeMzIx8OEO9Ceh2slNgvvRa2gx0ffdiNU8zvZTEgdW0ywoM02EDjjKlYINaSNQkUQOd6Kwbh+0j
/IXphXX+x5Z0FfQ2cLjIxbasBexm6rCgHVHA4FC8taP+27r99zKbs0UZVWJvLAq6DaY1u6Lw9Urn
nr0LultH7cOpmx2+vFmk65FOKYRqmrAczxSQfPGmURDMUToTWXfq07w85F8izfdULo93pUdnV3W1
ga2XCtcNFQwgpCC/7nVG4Y4vgr2K3GqVUIS3t1syYUxc+1PHgXW7LGQ8zbhYGBXOXt/v28CZztrE
KljEvdo3+AehA0SA2BYvVByr4BCb1qpMKVDAQWU9GxkeZ3zNa5NMT0s19CFCA9uCi2EhaEEa+BQM
qKG6+8RqxrL6GtMEtXW2wAIYxKD81OgfW/6KVdGBrAzG8KZb3HEZrpLlEoODpgc7QBvSSLfn2sa4
vbE9xCyxwA+8ykWRhiYZ+qjZlRNm0MLmLUZJFBqmCrvkrw74SZUJzuWlom3fwj8gDU7GfW6fmYuJ
lyDqkJTpON0WNikNb6rNc237eJvMmkkSkOgypGA1TXjucwU1iXvU2kY7gP5pf9vBJhPy6nRxvMeS
z2JfEhgw2nfRueCmauLrK3w/2JYWilUrmCW0lPVp4Z+dEVCcxVrXt6q//veiGqe/RrEoLi40hyXd
HRrWppdedAxmiyRLMfyrKZ5Aq/eTr8FqiefUkolwB0a4zHHkkDs56oh5pyMduqPKYtuVhbMuRo1J
oIUoyWz+wA7s7iMlqucxYuKHWjb8xHz5TKZ7ip3Lh5xBxSN9gRgFsvnC81PunRLqXFpS8QgwhufZ
Gox1VaSM5gzjUthTDIe72Ad2aBwgmWHWYfnc9m5cXN0S0CXI5RRBddljR9c4RSm2tTHhWsRqVl51
j3pRyvbLoyBnnSaxPvoi+slKNV6LLL0mTBY2vhYcZbL25vWDt8XTxepO6J+tL1wRBgnXEcSDHTrc
39SaSG8MlX1hKMJSR2oAc4Xi9tJgzgjflBMaD/VEmC1Q8tk1xFk1vAFQIv7ay2jRcac5IFhdnHI5
h0+SXPW5HeQe8e9sgPl6jdIMPtFsMGNTpMQmI36r8fidklyexIQXGouHsTKC8aWhnOGleNTQRrdu
LNiTtccON9APNnRvKfyinkyf43+TO1d7glRgOBtUO9aGz8kHHDWY5lcwJ79W19z45aKhhJTIxcxY
CpnuciprwS9hHxAGRt0SuE7KRHullHPMDRS4aEm6ZG6ZPncd3I9iJCWa4hrR0x83w/wTOEO5T7Az
sVbJl7BK8TmjPL6LxD/TgBzuibabxMu9I0K++2WJFrKxa7THYIIYGZFMWhGhAyhBDeij4z77zfC3
AL1+h+EiYCRvK+G8k83C2KXGuxd16TEx3qfKz3eBkRwjJJJOFwPNE9NRdrXeJhiO7YSh/FAAegbB
Qm42RfQhHUXCPDCB8gZZBw3L+rUNoXDL1u954x0yjQsPQ8WBoy8WTUB7njNTqJHKX3v0nrBADx/S
/ybvsVRpNTDxzRE1nCHV1ZBZznSGfuPZ+8uGQgOONMGJdePWcWNKe7IBYKJJUKgPO5Zm+dmAXyS8
OL6Tk++IzTJmMyeuprQvSlbyVeKlxxDtdmMvncxxN4IahGQI/9zPWzaI5avCmV3mEPEPZ1jG+40G
Rm+/ZKjypZVy16hRUCrNixvEcH3s4RWWoPOAX+pHuEOwL/zKuIQ19ehl+lJTR3ZBhmm3dJ9Pu9lG
F53BQqEzpsWu7PrHaYjp1yJBS1ZWdbt2ID/NIcba8pSqO3v7q4Ypt09n80EW2sVzP6xw89pHfxzH
zTQ/ETAWN44t8brNwnQjtWts3CTUJ3vyKE4HxbCeJ4ZScvwrxR+sbzNqZ42QbMAmnauOS7ornkAJ
+EczLx5J5WLX7Tkjd/iksU6nxs7BXmQtBz+rXVTbsK+IZ6yJR+uTWUAb4/BRbI24wYkaJOG17H5L
tx1PviL/w/52Gq3upaABdNUGQ7XpKFC64lF7q2OTp66l16Orve6c+clFNeAzIK3pnW130bUIs5dA
JRErdGieRLXV4firx4QWrZDWyQr/5lZbhXuS9n/yWQVwCa90YXWCjnDAXR2XkiBqLmblvzRzx1kc
jvMamj2u2NF/NXPaTUZ0r8FWu37oX2o8PySiGgOYNMqW6tMEmll8r8Z03BkjHV5jYMQcvnwmIq4m
wuHPkpgRQ2PVPU+iJKUYN+eyIr1Kf0m8oVR7vpvJsBLpMB6dyb7mVYy12sDoMnLR2ZeMDG8O2dWj
H/36U0He3h5f4m5PtmnGw4oLWvV5hFsmLg9h6jxly+UgFrp4zsm8EW9jWm076DqGDx6rrI0Z9AV8
KTvEVB46wqZeZpLP9PXqEPqkxtkwm/YVztYhmuXHMHTdde7KzzpzaS53rHLnRvKW12K86VriC+e7
k5R/vnZE1NuMVG5EMMapA29DAVvBgWohSaDIZ1kSsGj486prJh4kizXNp7fqApKWgu7l2054rDLu
08d+FqylmYeT0QReIPzaYAo/8gZ8Wt6ntAhvHNOCIfuO4mR6UoBMtik5EIbXGDW1MCxOgBkEHpCL
4E+zbW555tNCn8zK/DmqtfNWsA9so3oiw0+lm9M4KUxP3Ki9RwQIYQGSMJ+XnVg6tDrsCHwIuU12
ER51QDf6qJQ7vbTaf00KZvMzSFIkWVy2/YxWyQcsP1fu8Jc5BgBEBRPdagfnauiUZJaiRD4Oi35n
e864n3vObuVg8MlBD9yjHTBO7AexBx9zKQ1FKg0j4R5vaL0iprPzMAys/vcpMRHjZ8M8msDkhhmm
2lzl3437hFEVT2U+PFVWyy0XQPmqVYRCZ88393DwbEAgPCVdZ2xpSPubUda6Sf2JMAVFh+zjjBNZ
k2552ulNYSS0Q0VL4Iy5H5kNsqi5+HU78dEPy4Rh8qr3jEB6xjkvnBp9ChnX4UOTSwq9XDzk1wk4
7a6X6SOFDsTqhPUioUKcIIhdIb//a5lX82HFI2PxkK5KSrykke1o9FKr3mThSX1ugXktCdBXZG5i
8ph4IvII6RMfBkcQnlo9gJBHeD7p8CyMgsldF3x3gXz2ZcPDb3432MC3oPNPkaZrjmXxOGRAwtua
J2akj/ugau8V9FRPjREAC7gm86ovvW+vLjieBOwKEdfc/UIkqoDvbirmmCejts8z9iAGRCt5MLVz
i4efOsMAFYrhKTJgwKsQcJ/12nLg3RcLb8YZe+zbyaGzLdoApidmafOpz2yEHad5XdCMu6K3/vQB
aJ02mi1EVMWXExnTKnRb27PvOjUPU0YGeKrCRyF7dfA1E6DZPlCcUjEWwG6R12ZwnqA3cn9ONdCV
CPt0Xm1Ti1KxzOFxxYlyjIUo1mU1wVL1/PFS1QLVIHtNzeVMLlTJTQfcONOuQ0YCexWG+M5aHR4y
TtgneXIL1BDu1A0eRYEJsmHiQwsymU7fO1RieAu1tncVHYIdS1A7Y9zqGWvnRf1M8zCJlhlODYMC
2xGUnqTxNz6Zv8PUmlsTEIPhkcKhH9jcRNVD67boFYlMHhxs8YjQxDDgD64sj65mq8KxH0xCX3D1
L7y3p1Fk/tUO0OJrKxhw0aTGcQE4NG3rbrxp7FnM2F8rDw/O0HEXiZAaUfk7JBDLS7ZVTcaPOTy0
Ulgue6UbptexeeA+an8bDnMQWqmrNTwhe09SA7DGGBoAgmXOAKe8ul2ATYq4xlmonhPVNEv+V3VJ
vcncUYMGzryM7Z2QS17IN6yDwWyO5s+cjCKLjRHoede7zdFR1CPkAGk5XXVAE1S8XNrhHuASNnXl
PmsMGbNlIlXG04/0VXug21tvRUnABRe3og4GUznY1eQBiKcmAYdNlCqNexQ6SEIVS27QVx21FBBA
Ih/dMMJpv50YUJR/CfYwJqeKhKpu997IFhg+iVBDiada0ELh2oqPqMslrE/osbZrO4e8l/9m0LNP
gh/XUxKMD4h2zT1B0nmh0RvWxfTKZKHeRX2cbB0m3wua1ds4hu6PuELvdDG6BxcpBdBH+kKO1DSj
5FczcVx5onKekyQDZdvMmwl2ECBYNT5U72Phzc/CG5+BvPZ9TYmm8v+NKBnHIDG25AcpgHG5kjcl
9aNM+DnyVFoc2wYoRJVTDmEjIRbK9sg9Zst8kHkWEA2HMs3nRuA/Y0Oka6Fapu/5NF7lZA+HUHkG
cKPsw5BWupUZjDAWGlnnj3OEebmZ6+PsF2vP9KBRsX/u5kTfyX8OTNgB6QDMyLGAuJqKygqw34xC
Yo0/3B33Zl5914OebjZHvdjHrBLFmNH8SczrIm0peO9BU7RiXZR4WyJFNpoj3EOTjDAZMc86tceM
znh1JuuRSJoBrBWL09JDIQ6dqMmbtqQQMld8JnQKzsrODlx6H3sA+MzyHBZXnNJ4hfuXlodczQZe
ldQeqTcAKK3qi+WzGPRjnq8MK8bbiztuG9vp2WVGOozkAuougykAeVZ5+tks8Ud5UwWmZ/aaaz7T
74NlH/d3if7h9mscMxDMA5+T1psTegrmZIoWg3XV9BCQjXk4znjyuyyH7Di3u4nZHrFB2e1JRPHW
/ODQDmWIiTD6yyNyiDmWsPCCFRYD3bo+BVlRjOnGrRZjhuc8OCSAzmoMevge4X4cRnHAeLw1O+j4
nfC2Y4z2m2GAu2kMUvATrAe1uMppugucBA924n8MDfsqgjJM7jI69X77KkDkbLSA5hJBweaM1C/b
6sHMZb4Oze6tGW46lOUu8vx/qonfa8aJPK0uIvExbbiwFYUwtpIqEGYOoAaxKmS7ETMsGeAIfBrW
CsECMdtMIHLa+1AzkhaffWk633ah3EMScw9MPb2paH+dgs7bGq4FSbl0GUVX/JfKhjji00ivQJI/
DpZ9nIwHx3bHQ4ADhAT0H6kFljvb+6zLsttHDGZWZjJBkPOTBRkNNz3NFjKe8HH/xl8wAHtyiSZN
EVrhQGiiP3FAN3bakxSopd2uc+orqYRo93ZcUxpEzSFHgp+iaInp2G67UWlwS+f0B8cdmSkz2jnC
+cm/PKd/pJD9Ztop6psIfwkLPpERQW7MwVEzAUepo+WFtRBLnH+vq+hvp6yVZmi0geTTbywJdtIo
uerIgcm7BRMq7Qufyxd6W9VdRyDDvqOJt5Fd54gDigg1XaOmMyqaaqRS9DH5JmULRdKJWGoKQR2l
X+wHEwphYQxnx7QDaNv9k+Oco8YvtxwSue4ip9LYlOPTRH0rgG2ZMbhOH9U8WVqKecrYd/4Oto0H
R3lkAfDPzD6lReCOH1UT/FPDILZdVp84ghL7KCxvG750aUfIdsAFA7rLDMPrEA9r4bi7yfFAJsni
Wqe+vTfm8Rfp7phLomKUHv4KF0RF5SqqOxq5TwcHOLviJWPoFKdvLfRrtIGyPtCa7K3qAr9f+tdA
154stzhjD3owdLuggGk75xTzxe8fRsyVqk+KnDNKk9FSV17fzfDV/D/cet8UF17p8aTVY99sY0VL
kqk5cEg+EOVNAJJhz8sVXb8h6AMjXg8GnJCoFos7fmhxwaPXzxZOQi6DKy9YEBsjnwdh/5F9WOKj
+ojimhXdLmkRHyh+4WB8UD0PEFFaxSIq6r3nCBTLfDwYjemvyZjwvXkzKoVgRavs8DVvxT/wQavQ
j+ATMqzGlsUW47hbR1n72o4Gxh0xjVF2Cau+0gddkNReGtVKyFpZClpJEyXbxEZJlYednUBUPJqk
N6leA3Ex4bgdgEuuauwfvIViHTnVtPN0nuM9Rckc8Z/Bk4FcY2fTGn4s7vdSHyLH501Id2MXVNq5
7QrpoAK+ReAkJqgQLGl3O9gPrsXBuudbp9Ju6JlBNrX/OBtc6CLF4zmQ0qm67KkYq3WUZT8CuROu
ZbRS/bBxnOXt1BhOqntV6ic5iH8YdX/CEkAWiW9i2QBgU7f/csn+GjrxeYC44fiG88lROT4HEr+j
mOmu6yLiGgHfRQZGMZ+M1zDemCr6wdDwx2WI0Yfmj5lO/WqagXDXJYcRuLvVmgeM3bggJBQxhbSp
y165Rl9jLn0IZpKgXd4+zxE57dlPT1bqPFoZv6IxGe+VQBmFQ8wXEsab9sKXcGyv9BLgFm3CY1oi
b06ZF6+pxfhkfPIUpOFBzzp/9M18hjBuuYfCyq5NPertLNEBAeLQFM+Xt43wmaszd9xp+na67rUb
QiAIy7ukEsub0mAF6HlNFPNMuwfdZKLFpOTQ5QVbErvoBnPXafFgppofsNNzS2ll9MowR251X9Jn
EKoNJ7rhWo/7vuCIQ/xaE78Id35wo+johbH3YSxuTg3rf5K4wtDQ4LsOKycc5SYcptfcSB+7xr61
hvxILKunaVBfYslt2smp8a4d+wnILaykGjVIYRlKFuHFi6mVUlV2TczmHDocKoKuveJ/HYFJX2tD
Vjd3rLJbc84mPtNuML3nbldRplSyNaZAz4o+tK4e/hgq8tJHUoGoI+dQx/M5jXW8x8L82wTJ8MBH
/ttyzCUv7fxUHsHRKnQO5UQu0oTTdFK9y90mKFdWBw+kH+mONKhg+5M0P5WVJTQONTMXZXur3KQ7
+n6hT53p/jDYeZcC0CIz4ua9GFjyKE1fAct1D03muJuUkwI8/Mg4g31+aRrOc1YgNGtqZm4mODKb
0pLxaR651M8tndkg2FqbQUBO7IjZXx4cjMfctUxu9ZhZOs7d3WCA+mxcQdKV9KqXYhIMoqud0lzA
MC2FHq046iC7JdbQ0UYSYF5EHy9+tNVy044d73qljqrctlPrXIsuajbSVb/8HJo7BoQe3oM7n1HZ
KJfriXUENfkdlBGkFGkXNM1HdHEyEAmPPsd8KZfHDSucLBi8+3YHAYvgzJou7iUfpO117ijc6fKX
5qadUYm/g4We3M/kXyIaGqKr+U9O+MQr4+7nhNesrv9Ix+Q0Rm8upiKG+FvLWnHjGarPsFDbrq0n
bEuwD6penV3JPC6T1imp7S8SdQpV608wGhaOXo/10N/UgyCIikgKlfnLy4n2cW2G8z1SZJxeU8N7
NTom4l1JwVHhM0tKdXQh2PTPa7urCe+QHBynHsWIGxIeNmIF8LAd2Z7kqZRFco4t743FAbaXYmwV
Vtd0Duh/4my+gZOBZUzFtFaZ/0L7lVakf86IITeIyuVdXimnwKZ5RUZ6Jymyc4ps48wNdiko8JmF
w97zn6hSwTXvgu1zpxyKVMAeJdECKUlIjGkb6Gf1lxoimoYsm/Np2PC9h4M+NAyo8b6k57ZJiAUE
eNr9xAE6MxgvJATag26Gp84M4hPU1w8u5ckVEkp9TK3mkgx4GAdO9kf8DuLRpIU8m92MrBBZYPvf
5COAFQk2rUAZQLZBQFC/s/C92XKAyrveRYYwPXOmiluTP3RNo5/6iCltJsdniTh4mQ0qVwj9L5Ad
h0CTw5GQ089l1OVE+tLzd7ZLrD10QMgNkWBm17aQcSAhWLWT7jyrlrQzQJnKw2YmKux8OhgLzlgA
op25nLdqWcjthCJGni4/lU5qXJ3hBPzyonm+zj3E03Nvx+LsW/Per2r/EGVN8rhQWXJwUzs+bezz
IalTi87vJ6f7DEOmlL1bwe2XzptlV8M5a/sFPxH6iEKGd7I8Znn2JG4RPOm1KDpog5mctgmxAObn
VGbU6CGNGA4gXKmXizoKCGmlWQEHYGceS+IxINQ2oVOxmpeQJFoXgFkcjdxs1C++OfsWE50xl88v
igpTDW5+DNQQT0ERWLuktxpwuYAPwtbW68Yia2ghIGGSnfUR958gkSFxqy6idlG4e7POrz1dbWIa
1O0/ws3gM1qW7LHb2oqeK7yaB98fqYkKOYEAj3WjmrtIPq59kVF5yhwKDIhxQfb47PJCoIQG5DIu
+Fja11J+zHxSAxTqhjn0rTLzryhH5HVdPqKwtyEzd58NMcM9tE/J7SwZXqoC442yt21nvlam+z0v
TdmE8t7E0p0d2JBO0OTdDQZuQCIRFp1gaduult7tfmngdmKvOTvzRG5oFvRzg4aEHQC0q1nau8Eh
nyuaQw9Ehdp9NAM+tC0Bo4RYxcsQ+5fEG34MqonpSmLqZY3gkzO3MVdMF7stRR2LzLf0idtLs3jD
+X5TQEMBfsRuYkyw6HtsEQQmGXnjh6bmIX5hw6IIZmo3sx7jl3HeDRSaGzCKdjG1m3uonM5x7gRD
kaUBvS0d4x331J1SWPewQCJqzJLgvGlOL5YOdbJ30IaIsns+HUuo0S3drZBdY+xla9PgVJ1RyF7V
NLNjx0KL6cvPPK7wCch4F1Lj3i597rnCDw8FszgYlvlQOmEMqxvMS0ar2aaejLst8/jVwO3O2dzd
SFXbj8JsbxOPIziHggIGE5lrSmq1SxVqT+O4Z5mSnspYJVdmP3r0pa0gtLBYhp2BdxQszsLmqifa
7Edq7R2zw4eqPQL51CruqEXASZDLN3/0o5UEBXyn1WllWn791lWPCMQ302sKxkQXPHDzX/jaJz+M
1LEBY02Xn0bDBjaxjZzS4MSSvmfejD6OfYYZMsMdPse7oRynJ8vLOAPTGsL6L/bapSQxYyC3HN67
88KirJEhQ5UXR8vg1j7zn8OgW/Yar6kJJnsl7aFcNkAFm7DJQr0f6s9ALRmqZZTsXJXbH0PQSjfm
m+UBn2+xFiHj0WIZ6/ce1qIk+dDE3e9tuly8arGSroQDM9ZcF1sR7/HU5+s+ntS2qDx+ri0AIEke
0jC4yeb8fA6pXRPJoMP7mPgW1z7Q+dJ1vMtQEIMnl772gQidk5K5nx9z4fXM97ECI1g0QDNrp3UO
VlOcbVDqt2DpiVXtlBOLpjEQsOKRTxdhoRILhKuwK/RiOvYdVa7ggPRNkqpMlf2cp81prubuH0Ug
nBZbgwzycFcw7y9Jkv8UowmwxPTOTNRM6HtkaTOqA8//vSRz+lw77CwSmwK7OY5G4lU6PjHCiZF3
oyOH85hQ5Pxru/7BTKvkDzVo74QFg8tcT5cR0ZhOK/vT77roo5/Q/pyYTq2Z0WVMIHlH3M9cs4l5
5JeIlhCLeEGEbrZhNzd7NXOIJFkWrFLVdLeAy98dUuDZyphONNVwT6vgiwhj81h4n42mzGqAOIIC
adYnlSDnNCLAtVBHD1oHF08MxrE123szI/pGJk4iLekLCoZoI3w+HmW3ywPGwRAko2M29wm5MDPb
GT1Pko/RBi1ugYwzk7tV8xOMbPuVGnLDixcCZmve26J4Nex6Ps1CvrTeKPdNryU+ufeAeRXNrDxB
xGaqa9lwLsZhGeBar6g+aeDYhrF6EElEhv+ra9v5OZp6cw3KE5Y0iwgTPJq5EITovvZuLjnRgwrd
TWzS7uQEXn7/709VJcyboI4wc/MbY2wy3ZX2t3ZP8kY3YPYsvz9NMXXdrC31qi3UsPcN1V8Yhs2b
pAuoKxrEuBVDY2/ArzCRhEn/aJ9t4GhZmCev/72AF0jSZNxF42CDSPgAJTz/wRLZHoBQJztyVS7c
ljrcqjD3H4UW1raFDEBMlH+0ywxsSpT8MK6h1mkUn3ocEQgyyiSAt1GI7UHIFV73bOGFWFslK3Yg
mLzATjyhWlbPaTK/FF1QP/sFNzfiPy84XAlaWaXeY7gs701f/6NWpmSDvtSDmnc0X1TrjHdc26V9
SiK/PPzOzJufPZdS2Tm1P3VGohODDvMG99CzlF58IZNrGrHRj376gOMKKqkCoWvSCRqbrgY01N2j
gF9foir9pOb6oeta72CtwGyayY6/HGcSQdyN1/j5qUqWbFbQRWv8RNNFMU9eSqfBIemqJWBSkjQq
LH3CQRrBwSFWikc+0s+OH0mIAKSRfIJ/F53lHZHE7qv2ENe7wjP2RBrGHT0gts92FhpZtIVNaD9V
03BszO4ris1Pp6Q3sQZxubUSeuNZbPNVMTS7zPN9THKVv0/6NMJnTJISzYSNF646FfOXOuho9Vxy
wpq+orYQxH8QKbPWfKPokmr30gyORo8QZHU4J/PYsXAuEsg2qKTukAG0BE5n96hXSSk/p4l+CK7y
jD9AkiGoav9cYo46eoV9NNIm3Ri9i8U2c77mRIqrNNS0es/Xs+lZ26pp+rMa9CoPsHImXLVR5G1f
Zpd2MO0N+xm06RZVt6bRB2Ctc5YsjxfZm4RKGlZrbRH+68P30LWgLNrTWs6TOs+PVLStRTfSgRio
ejdDzdr1kYsPsbDGh0lY33ZF9sGWbBr4TC6G1z9Q2oQrL2D0jyuTqRXDMID4pXVPMMiavfdcR369
qwY1bRtlvseRNx19Dx/hclCZTM2Lg91Iwq4ofa9HahooPJqy7KSDsKJ0uT7aDHV2lk0MjOEFNPGk
tEj9+fFRegbYi0gkm841qk3jovsYTsGqospjj1YL+6V+FkGMj7EeDmAFiZ0Pbn51KHSHglS1cbXX
XM0v/f+9xOSatugQ9lo6f6oxF08oAdWJJbValb3uSdKcCalbkPPEe6NutsshIO466hf5X6RTbfOJ
MhUtvR0GMX9XU/QEUjHae3oaD1VRhZvEK6ivWR4aM4qyty4e6VFTx0qlPecXv2S+TMA8KpZwulvs
upKVubUC6pDzo25USHgxBzjHoOmctER6TWp6T9Iy7V1bc6IdpRXcOjXRm1Y4csM5nsqTBXof6xLI
OzB30tc1T1tK/FZu/KehHjh+zTW7ZZX+ujJC75j0uV4sGFoZy6VHImh0OlEbc1KIwQxSTh1VC5gO
MGgT852Dtb88S36QFpeptmBlJnOY7ELu2RypgGVmevqOk4FmAAcTVsdH4/TfP/73J1eMf5QMgu3/
/6tax7/VJLFFld5wSu3uwdN/YoxPx9kZiq1dwzk2NHLDDF5vrhm+RnRSenHaYKSCqjZY/qNb+7tI
ZhVN9MTkvMEpn1VONUfpLvQmd49oDCOosfZehlJRmJe6ggIh2+61CTN4yqFHvFGTJej8Dz9iHsDg
8kI2Mju56XAr8cqtTMFcHRsYUwxKwnxSt3igXHNNAu6lqIKAtbgrjlCnv7BGtFiVreZu8IQ3ZpZt
xIDZg552nuSowJ4EeIkDABwDWgZxYYUiOo6CBulKxvYmqJ36KQPu8aS79h847ffMgjvmuSPsfHSV
B7v5HuwlUiA5frBmcPiXKS7aZkHfcqCD08Hvgzr0nlNMh7fUAPrAWe/cZ7FYJJhww5T6HsjBfDDK
gsY4BhqXSaIhUyZdhyQzHPamHdJws5pV+i1cTkjtbH84rtg7Kp6vaL270lQnXGQx3gS+BkULx5Bd
hsvs3G46WbvbHKfHY5AO8c6MCrXpl5NbBoFkY3bWNejH4l2VQEB12WNNs3dMdm0IgSXrbeS5N+2y
xPYNMJBk3A54inGrzd2pnYzmiF/hGEc2AB4Mw095K1/48WnYPrZzVnURsALh9I3nd9Mtyz9kwrNj
GVWcsIyGJcCsnlt3JJJFYaBszP4y97p6axjZ6WopAAeQsJp700R1FJTfBECWNdN6VpExOjPj/0Fm
cbc9vTeY21hgVWyVN6Pq552ACTS2YEPqoXgOqIvdZkEISjIpHotEWK8Y8k4iZdYWDuBkHJIa7TS/
wND/zkrH2XCWybf/Q92Z9daNbFn6rxTuczM7gjMbde/DmWcdHY32CyHZMuchOJO/vj/6DmW7EplV
BfRDAwlnKi3pTGTEjr3X+pZXN8+Rn71NyjeW1HfH0QZTWCXGeKOf0ZDe9CHA9Kw6Nwl2g8TDHY3T
cJO0kyMalCd6z+0OjT4L/GCzKfjXZvDeVdJH9576EnXoV1q2qY1S2n01kv5FmkEf2GrneJemQlnt
VAyA/Z48bk/3uhdaZyQF9wl4HL99G6+aQsbYI7fG9znt+RSBVlvu58FmFEvzdek4QXqxPf0VLc0y
9h9U1Bfr2mjtZVojZh97/1R2EiEBj2+KJrpWCYcSDQ5ppqFkGjIF3KC0a1RPmP06bbr0NXltWqt9
Lg0Rob0g+UeRQXC1XOzVUpYa6WEpaEE3msN3QUlaUDXuYw4QhBRKirMcUCaZNuXVRAORSU2ycfHJ
wp+hg0f1sYPvFGKPqR+rfrLvLXrcezrQhIZElb2M8vyN08yOFmy+MNGECVuNl4C5wSDa9g7VarbJ
ErdeGVoS3pwpAu+j5fGW+UHWmtMLbWvm7yatuZ4ETCRopA1YrpKYd0lU0yC8mBPTN3dETxCXGtTL
2gthFyQQZaRjv6MK2wkLlUxbVbcw8NwtsAui/pyNmFzreTTMMwFKyOKZTNz1bEAB/JSdqgAb9i5l
b4HyNcN2vKKK/5baDt7RyALPZoKy7/Iu3sWsr2yC/Aa9bunwk4tgjBywxmBq9pZFPgE0nzMS5+Qc
usQnmaD4uXhZQVst+Ag18MW64T8EnD6XLB6YtDVsYkMwflKjHtwmw4y2FTFEsGn50h2hWAbUY1jc
gZuOvNsLpJ8AjkzXu7XuNqlS885cCTyneE1uleNCC5u/cGZUpYP9fSoEfQkLWgrWZukt8PanK21g
TI0yA2U9DWZzJX2qa/YK+qeZ5Lith2jUjR4doT7WR9rSoHdb9ziU2nDu5j9CKyCfKxseORTQikKd
utVbnbHNtMduIm+15bQPafnMDo3vNO6dLZtU8gissN5HQZSRM6yXJ7sxv5XMah5gx3Q+8cC9Frg3
FKq1hm7BMHs2oUwp/LtiPNt9fostLz8ZHfwwAiJvtK+aEPGDHjDgHQbSKEm7sG3rFFrxbDtHUIvN
+ksct+oYxWt/MKa1ISmQYU+pY9F7H04T0zUIKm+FjgURjHEbpZTHls+cFC7vKAANLUsyvlcyo/+l
D+pB0zoOtVW0qUv7m3Qr+nDZW0hiwbKu8mFjOuWuwa1IdZDre/SgRUpiG6dKkiLtmnZ2Fk8rE2Tv
gTUAxEboZTstxKI3GA/zkvaZ3u9S9Q1ITrJw106Z4bWYxk9m8RZE/ECtEWoPZaBbRy5gGFTBbKta
69xgEBP5RHSQ20INqbyDAYYEc3kg1qUqGfRZimIP68QaghUMs14Em9FvXeRuycrJS3UqQmQ0RjVA
pPFkgcioTiHQljfNIGx1bHFFEAzNzN+YOEZZ6cqMtRffcGdJMGBCjw40lC2mqTLL3NeYQ99yFCxg
vFkcqcEk6+gROFC8GUiLXjSjx209fUZLXzwLwSTSbQdS2DL3WgluW83k6jbHznzy0uE6uDbAv96l
P2WF1tUy9RVn+OyWuF+AtHgPrkFMe2D3w/H7l9mE575LkDHaUalW0XwYpNooHyobQjgFWmcGOep8
47HqOIBVAePH0A7PKqq8x6S324NkGMmePJy1CeV7WOLWgZysocDWgpXNvAvFmIZHfl3llf+16aga
1cx7CKb+fSSCfYmX5AD5RN6g0TKObK5V7QVPfs3WDJcYlQK5dEnXABIAGm5NcX1SXetckHJ3S5QL
7rWhzbgwFLTOJq9h4XL9AlvFbUFRHTCj2wQ4axhXVg3hCIycmiTmSaVm+UqaBnFWHimLaT290/In
zESMu9aKGJtELSBwDjSpw3NqxyNj362KnOoSsao7ZtQ/lAhlgCKgH4PMxbJKKUcvyULzOamdPqDr
0uf8y3LuJ7Zlb+JJscxT3RLd3rfO1c7gGskYkq45OV8GsoJJnQWQtbbKobrUfdte0Kq9ZhCmt33E
kYCOGXECBEGifYFbKp+KwIr2BTFj65ieUqWYQBp0u9pJyPvIhZjg9ka8R604MVRDS96gExJgFvN+
fKtDB3Iy3MplDj1A4adHEUQ6TJZOoAY6TjmRox4bJvUmy8Y2VByza5NcrULUN0urDuzYKG0MaNk6
DDMbfWnRFMm+6LnjgfRlK6fLERgFTPEKF1Bx0rpYRBX83dT3t77b3qXgpLd1ZNwixRmDqujdUg3D
Di/IN0adftKbbOZ10NXzOg0PWLzTx+RbRtLT2emKad2UGdZgP2nIDiLSJJ3HdVOMlTR4MoLMIbdd
3ISlRwiQ0yc0WGgIUeMiSy12Wqz8Rzdtt/WomRs/Sz8ElHh0ms0uyeACCwoVuGnzmCKJIiTBUM/1
HJOniaaJkenOb7t6FeKpJW8lhTI26QBk02kVJbp+Gj67UhtYCoiurtuuWzdaSYgeHFiucUHIa7fw
AhvSaN4/Gbyxd+ko433oys+l701LYTfM4KJ41Qbxq5+71sbjY4og+mMaImksQFh8h6pTW7WJxkc+
A4UtucKgYz7VmoHfuQZl2WNNQ0M8rSajb0+U9Su964rPfs9HmnHMIi8h2HGmiGyiAcluIecedAGx
V/m59xoCO3ArANAUuOvKYuu5Tn1A3vGGIIrcZYtgRM7ib1Em8nPTcfNSIu0oLt1l4Pnxu8tCHWej
XKaVqS0GRKagjnRvOeK0eYZ0wFBBGeLzIIfHWM5z0JpKLc6rZofl7dVvr4XeTk/tmH0r0ohLkOYu
efYtEnrQWfGMNAB0u0zdNl8lDtmXeGY3ohb4EBL3XiPOYd9ESIhzBi9XlxZfnGvurk3osnYJWHNn
uNkMhBayk09sxowqTZxmXSv4NBttmQ700DvwGCvO/eNOz4YTTnCkBfa0C/oeJy5InvmEWq58TMQb
kqpKaPbDrtFh7JSB9Wy11UlItmBRpbeGHhW3YgecvuM+FVpwtStLbQzsKdmIyAS1+KehkWrVxSmL
Rg7FYXgyzazYAqpmHjJ3cXEYHTie6ydHcyf8DdznQaRZOx8ajeVHHJoyddC10t3ljU1KtFbACvO5
Rz1HG4/kjkzHAZodArX8NNmWtqGD/Jw6wS0lRuzN7r61Tai/EAOLXiohvFoOcxdB0xa1QaYScbTd
hvEUjwwwwibMaOEIYzjYqNsxQ3/WYcx/gv6GSkLYwVlH/LrQcqaJeRxj2shNmncc0u7hznqcsgdA
3EVY7gKM4Js8I/LdHiE6RgZR9ZyAG99JziDUZ6fko4dKZFcYFBW5oDmZN+iuSJbIyPiBDWZEW715
ILWmu3qR49HR6K+60chLOibXWOk5xbeXPVJSbjI1c1ba2FlYoMqWIqurvVlm53gClkUb6i2Ph6de
xXS6iPA9mSly+AxOiIqdmQeG5dK2nQV7D9nCHOS4+mgsWrYGSMoN/PVo1A9j6dI/GOnXMiZYJrHp
r0yGiHojzn5avTWd8RwMZrZqmZ729Skx7kxZvkPz9hh1MT0STkVzAE/GYxKRwdWiEQ810nq8MO0u
xAm1F7sj7yHLvDNy6ZSOshQdXR2JrhZrVH/102ZddLnE0n5f9YVzpLAwlxl7JZpoVGm6Oz3GoeXe
FIJGA4afTpr8nZqPgbhKPyG/cliaqcPIbbAXYHKDk2kg2aqDGbeiShY1p642XjKR9hC+fH9edmgE
JLoKhM4BlGtMY5BmJn2HHNre+hHHvtzN0dFqmNQXwGzIRtCgXHuERx/6ADCSYw1PQ+OdKqHf9Abl
W1LiFynqV3u2q5eY+dH1i69qttM2kw0zd1DN3jfbY15KufXIwt31hOvonQfXyWyvwRDF5+9/YFH3
V0Pr1A/6sVCSkG9EqNu2IotM5n5zX4y6tsKvk91VEV6aXo7h3qugNkydeR5dUJCZNEgedfMvoivH
o3Cyh9jrUrw22cExuR4G+prrLuFRkqhAA0syZ9e4+jnzUiDdVXTCryLvbC6k82h4D8I/tjgJDqBg
D5BHV5lfuAetGvR7qDypnno8b8dFS4U83sG9uRqIgmGiDuqcgR7Wlb5jgomMcOkPE1Ma06pXkKhs
slIUnX03W7YymzbStl2gkeW2tPsnezI1ppQMhSymxmdM75s6oNJX5QOY64y4Dnd4CskeRbW2Ljwy
zxMHDB3t9bUThzp5Y3GBJYHbFYfjPG9POcSZIEQJANIt6R4VaTiupVAxTc0ThI6WbgfH6aTxht2g
d6wH6Cb9hszbvP1UJKSbyDy5hgNhFlLz6mf+h2USMqDS/LWiuoFMRHQd+r5wp1UmE6p5BNIlmD9l
Wpj3tcMYqVaxXBfRGMJnCinvK19nDIDsQSXaRke5tdMbRWGi4rUpw/FU+mm8U6N7zWJjOGYORiPC
Mzk8gJPYsCCeKHeIRIvCdmeY1Uepapp3swwuHOe2MK7qXdfsKGdwjBTjznVt/RSoq2+X5tagwl0B
wt7qfh4cZ4ObLaLk2HUv5pDGJ7f03jVF9hXmOFyqtkblMM6yRlGEa3rwIU2vEY13Vm4nLuF7hawP
/UsodzU01Gw2/n//YxzpseVMw/dFU4kNjU3qkdhVBzS1AAPd1thmSbMK4cdTKOLrNfPrVCDuLRPc
QW4Bb8PPAuDs6fSoCcVwwS+mFWgvfEmZd++N0mCOhDJtVI7zgNvuS0/7c9FrQ30fDxl/QJzACdk/
CufLZGTD/VCYS5JnzUNZUtw4dopZsSRx0WsqsHINEa8YdWBMZ/FzYWhf84CJmkisYKFhX038Nlkl
xRSelJ3r6y5tHsdCk0evRJULY2n6ZHSwCqxEsddU/c3UuYtRv6L/W1teFHzV7ZqTJrwjFtKY3zcg
8kbsbl8KdlC4ac6bH0/+Q+ojMCfxg6mouWdy9qmtuMSLyDOf/aSy1h11xcA2hVU0LB9IgD1lubxM
INqPBl56cvysJX5C4yLMD8+0ygfi7V8sg0Ze2CH9AbBgpBcZlu8Z1I44eKngJ8zQGHsxRUm8glaQ
P+Jws7kWFVxdt7zXVHki/7Q5gmpYkrbAZuRlHemCTcKgIhYERdGtYuHtViKLnR2xN0f8K+bamrRu
U0/SWftx5myhULLUohLCTUap6Tdt+UBYsQyad89oLFYRieHPiFcY/8qvepu/uvZzjZp1oxXlu8r7
aZWbNlsq+1gP7yuWZX0IuAN3mX+02tD7qHPniUlDsUUCEiH/8MQxmsxroFoQFKl3l8cFjj5hf2pG
ke+cBFaqJrRuoXW9fWxtBFyxurP1VRZ4Bl1Lp1lbeOsBzc7AfQv1ONOweO9MIy5BVzKuyVpgN6SV
1FX/poBPLqpUw+uUvcWT3pzoS14s1y9OOSa4Gp/xauy9ByJ6V7iS6MN20T2RQGsk8/4u0HnHmY5z
P4a8AyRz4X+0KdzL8sS80EWHkqL9J/1kTW5AvaobOCt5YWB06EJrjyEDLBcsC1wSmW/SCM8CciIU
9usqagmJN7uNCNS9WQodYmlU8nKTTyLVmBD7xWNIL3g/1B1H2kCtkQeOZ7gvs2sF1Z4ZFe5OR9g4
EuEcZaq+uA4yaGpXwtjdftdPz6XclXOF37gh7GZGjfpI5IWhXGJ+OutIYM1EmUIAx6DhFmBO2QDS
s17qSPvic/w+Ns7aNfRD1wjaDGVH569tQVwwvUkDPzwEtYNyh1gCQqL0Yj/CtOgdCmKz5h5yhQYY
3hpT9p3UYBlvAWBUw62ICQV2zOqCoTc/8YT2PiIbMm+ApjAW7eiTL0bolc9B7K3GSr/mPaOUqSch
JmP4BorBMMj4BBNIUt2xtMvPbqVFKNjDaBsN+cELDKwVqkXbgouChv/Td8zW//4y/J/go7jyqQZM
WP7273z9pSjHKgrC5pcv//ZYZPzz7/PP/Ot7fv6Jv51h5hZ18a35w+/afhSXt+yj/vWbfvrNPPo/
nt3qrXn76Yv1d5bYfftRjbePuk2b78+C1zF/53/1L//t4/tveRzLj7/+5e1rRspBVDdV9KX5iS1m
e+IPiWRX2jBv77/zI//Akdm/eYbt6LP6UFr6d7TY33lkjvEbsC0D4q1tUu0I7wcemf6bJXXHdB00
vpAQpfcfPDLvN/pOUvCTFjWzLfS//PPF//Qh/seH+m95S/cuypv6r39xJDi0n3BkKPptnpbuYbXg
H3PGlX15u2FY5tvl/wqCILGjXM+3pCYhqGeSTuSBa/hXXCWkcwBcWEOADK+57uqHsfPbowNU5Iz3
SyA4R3C3sDrBQSHEBo9qwfJp5qmYIoixVx34nDWyQduxvSocZQlpUSDWjklTaVfa3sHSs6vwvUnr
fhu6qUZenDEhvaZdscVlGB9qtyyuoRYNF1+ZwDupgWr2sMjYyY6IiglQzl0QRqgi49r7XNpm8Ixa
NNy6RNFA0yanZWfA3dgo6ZR3k5mJj9Ej44S4nqD6OhJEuXaZAqAMHcPmEMuRTFlqo8c+y9s1XE56
QnVdcOBGqm8e0n5A2s2OdCyCvr1FqNxI9O6jWdSQhvsxDYsnPZHmRQM4tWJp4eVioiNhjPTM6pXk
B/OeOKRgBWAkJctTsh7zNGdHuXylZV9uMkZ7ayi9481IlLUfLBiRay8qQGOVlGjwTqMVe435xYPv
jRRLB1deG+bKqKsRzrOk8V6gFX8wu9Y/S1wbcCFNJmqtrWYyjb/UzLH8Yk/+N0e15hthPJ/R8WYV
7oZW36oyQ9ceuTGHP6f3Xk2bAKu+770dLNLx3LZT+tXV0U7pXAbPtUVfbaQkuFNSadd8KpnkCNOz
sHC3isxMhgaLEbLBpUmsYVsnxG22vhmcIeIQDKkEAacxBeqCQt3f+5gfV7on61NVYzitXJh3DANK
UDO6HUMB18J1ps2mZsJdsmtgFwlpjAPKBUWs9EuP3HwZmIV60fAnnKdGkYXT1cmJLGvnqJqGfkYm
1XBRoNsw0skq3KGKMlfEHoA4UDoqh0piSOwTo9gHwggvqdnYW6fVIbtDndzUY+U8egklBJOE9M0O
NbWw6b+RhW1r/kKCUyUoEpn7MNIS0kahVqXmstMmDi0+QRoLePQmvZnIuu5kaRK82ufVIRT2VRWI
fcNRsDtTzBOUCQjZ10E6aDgEmcV48yDb3g5BTLUai+otiYYRWi3qcaqhIfzchZlYcF0gyOxy+zoR
jrwrKf55SdQiZRQzPS3oQ8P+LBJCA2MXbj8d3S7X4gMu73pj6Crh/vTJd2pI94MoXpRLFZnejb3S
YmMiAUOnJUEFm8ujiIPmkME8grHQoM6FOZKfyxhlcWKkHmeKlkQoGgoP0BjFGqBrcDRrCwaBVUwb
rqJ87ZKCnvNsO44HXg/yjl3YsNaRkelEUw1skF1ov+Zmz1ndnTh0Eq10z1yxXSGKCDeRhDo2lmRo
BxVvflYO4bbn+I9MxG69g5mlbsR0HBF3ib7rIQPxtWk8f9iyaMmlSAr/BTEjh6zRoBBEAn+gos8P
edq7u6EykWnVekSMFOzvK/cOGfWAmPxFISbejJ54O0IjwPzPsUQELQTEJjIDqt3wzc8glzukfhGa
2AXuHSKQdptpY3mAElfsW3z7dz3QwJnWRmuuIgorWGACiF+rIJvWCtX9Q8oit6ilb6AOzKrkrOcd
104zWrDoZLQV3CrfqknW4Ap650Ll3911ILa8BflWdGibHB2fgYhhWU0N1LM+AmvqJO6pduxui6sT
wljB7eDlCQm7EsTd4CNCbrOp+5j6AhtXx0n+VBvkDuhUom9pTArYIp9Aio91SLsJzoNkgYd60JYo
yyCuedataer63OUJwRdV/CYksJ+8TlejNsYnKyUOMxzq8FRpIj4gwTb3xRAQzDR60XNSVuanzhQu
sWUw0nejAv20lF3XB8AU8vJ1mJzgiJQ83pWtqq6F5jQfBGeDx6stcEAwSrxbNA3BHo/rdEk9Mj90
a2ihn43Oi8jQ+q+9sLPmhRS0EU6w4QS5jOG3H2J3d7ByJfdG0KtT6X4glqLl07jBk8Zk+k4NiQtM
19KPFqcyBEt91NirqOx4A7FUMO+ZBBacpGgfMsEUa4HvmK6xE3fTo2gFhd0Y5qG5nDpSX5YcGgj4
wQB9n+BlO5UED53hEGGyi/RRPEtCWleA/kGFQU1ft7qLgZi7bgVvyl21fRUvC9XkJ0tJ88FHzv81
bMvMOHFutoGXyC4/VlwJO7QaWLMMs2jIsRlcUhoY8ZPToszuAG3cWIxz2lyZju4m9fh/tT+g40wT
pVbKDFhS89523pGr6KfQEZCL2DiDjPToIltnQyz2OSrwtcVheqWG3iIgEelplJLySE5mQXM9CTdC
i0ZvEYx18FnKmNaIF5otIeJheWjCVj7nPiplNPfBu+HE7gm+APbbpiOSxMNMt5cyuhhmeMFzQFrt
UGurqOuNnZpqcd9X7vjgGWG/NaWjXVvEIJvB7NSx7QRe7LQ923FdHJJmVnN5tf/qpJb+amgdmSCo
mmAPaj7B1LZzyQbL3gVZ0Txhb86f+SDUISFK7qg77Vdd6nJLmG/NhEmE5Aw32s1rTJqNVc3AOzVR
ZOEOsU66haSB9cvEsErXC2+DbjWvtFOSq21TDHH96OrNodnQLOBitSTIaBGrjjceKCh8MAeuce0R
JTLgwffCCVT3bwlwuj1pbf2pgd599HGIXrW0TpH25+1LGTbqZEVu9clH7blqR2IIMMkR5R2rBMpB
NGrbMDXMU4+kjoa7asZFPobqXgQ4/QaqCuyDwXjviAwvn+VEsN/RBFE5GV8mPkkmFgPOFJKplrmQ
PtDmTD3gGkae7/squRU08zkLBf5ZB3PIBaLl2duYOUm8lR3YBHRILqStHNdAE6MKM0MYP0VQq+cC
1O4L1UZwr5AM4KnI5M4uPO0SYWDcAjCABICy/T3zMlQfoO9uZIig4rEyb9ngK9770mLdJoj+kKg4
fSjwvh9AEpKS4Odm/lRSaq0DCXq0rukYlHl4X8eknjux2KWxFzzCWzJ3Wj30F8eA3Wp7PrEAU289
4jV21jhjJlpLYVjiWNcDdoQx2pSD4dNrS+S7QLJyCJhN3xCl1Lgv8Wo0Zdk/eZaPflDvm3OmK0wJ
AeNxjwb8PhzdAr5S3R1dWFVvOcJB3JiVQU/fj6r2QVRxfwvxtQOdSVIfyeIsHQ1ifJgGtOoF/Hjj
RH8hgRPMsG3qZQxisW5JGOy+GyPFPOCKYAdIIe5CFvFD7EDVW9RxUV7ANbWfPeha69iwhx0ZyMNK
RhFzcXAUr80sgaT4NPA5eRPrXG4xPzCUhg3LqELvtSwm/za6BotHk7bgn9yyDos1cwesYqlvP2VO
F+3zRAxoDci7qVJ9esVMBqvBqPgbvxvNd9Ov6wvtjuHslZ46lpMrj1NU9AQwjMNW0RtC5DsbkTF9
sTcXoPb4FdZ68kmxBrEksBlztsLVVCFsQ0dKZpqiPk83KBZ6nH+eHa9VHqkeE3KMKi5Fv8MmFlXD
xSkQ3E9GGD8YofS/ALGdtIUfOsTtilANTKwoDD8NppU12b6azfSa21TwJ3K8pIg/8kukw3YgjqEh
xCIsg1WsDdMu76klaVDJIVjSg30lNax4SjhbkQaa2+024shVLTy78RboZ5nw08NHYuI1W6cM7BsC
DlxmQSj3DfSJuxoM/q5F6/bBdUjCaFnI6q2PU+ediU75zAv2jr6SxQwn7O97Ss6YKWflMxvXgh3Y
ApgWUY5qz7ajhnIqteUdFdmwttNMO4jQQCZHe3IlNcVmTkTOqa8loN0kTm7Cie1oYSDUf7b6LHgU
kRXsLA0G1CBZkJB9s/zXJhlIJaPrYyGlfQbA1H7GgsBM1CIKoUvgpyQuec4wMrrkQP1ebYiNdO/K
lsSaRVjU9r0XVPZzoXINumkY3v8/aU38f9R0cOg5cCb//jb8vUEzNzb+0bCYOyd//cu2jd8Yev3Y
d/jXT/2j82D+ZjoWnQWJ9po4Ksv+yz9J6O5vEnm55woLZ5EuDPkvErpu/uZIna4ELYvvP8OT+CcJ
XQBJdwxXSJR4HCWl+d/pPPynvgOP4HqMcYlK1RHN/YJBZ83Cy5USedFYc77RNI3jC/wtfUW1Ga9+
eGf+0fX4scvBC/25x+HRYgESb3uOrfPifnms2hZ23Ac5FOpeFUwTBi5nDk/AF5ok3TKd6/6O7/+p
V/bjA8rfe0Sb994VQngs1PPf/9BV8QD2uEzMgdig70ILn4mUuD0tzGhhOEaOibVzXuLAg4LJzSeZ
xbb4ZPPRkFu8adF+IGsYHmGnY+kKxEVLerwSckjK8x+/M5JW1n96a/jATcviUiDDkB7Uj080djRq
Q7xea9/RvLOtC3vr2ozggIQ5hOU1ZMIs+r4btjP243NXTQN5DXyct6Btk6e8GJpDAIv82x8/LX1+
2L+3IPdf6VKZaK9sB+C+I6H4cyVyFf74tBxPiTL26D21HJWhvaeknkCGD7/ZPfLbHtTAAedHdxRJ
3D9lTQy+IICiEwKafQGFmt2N+HY5L+5FqN3HMigOvufDyuuoFhm+eslXzazGvaHHuIUKvXhHMAyw
d1Tl7Y9fiRTO77wUYm4NVzewUvHvn1+KG029wKNqIYBOOQANc501ePKQkj/6zHHaubdFCt+0zdvq
phV1D3VgBl2kWc7+l6r0ASv1SdQF0yGHBOV5qo7g+02bDedmLEEjx3cFcq1oxl2K3BhQ10oBbMGJ
QB9OGeit6ZqjJZ3C7AnUgHxk4rNr8minjQ7Ckdrr1yUlBtsAfkxdLJvSV/SMEA1otnuspmjTdkfL
u++U+5IQPL2Iicah0aQ/tARvjl1+gIfASWjcaG229ZnutwqVv/TWEQ6Jvu0vURs8gkYnDS49iBLR
vvKPaZ5yquybO8Qmr7UkkckkZxYqwpegB8wUIYVfjBkeWZcPjUSm6bnADxgycBS0Y4jseM/89Css
3VU3hY+xqo81g11XlwB3I2L1cErZ2AZKUeN5E8YT0+Wvdu8M4EeAKSiZnCaqG2bDMz05RzLpOM66
HV2CdFMMZaDBvAYjZ5TgKmqN8mjZityBOOM+DQ1dHCXRIShxohJxQx4MkHz/+MqZl/tf7wFkIJYJ
I4tcO1q9P184pZPViVWPwAx9I7vjYE5ka9xDfNfdLfPDapZ1aw9ekeGcd+waW0pbQWq2VVq9Dyrr
nga/0756ok92uPmhMmqYdBZWk2UrzTfKK/yUescpu3gFcp4am6DMxq8eYqAHGkHFEUGk9iqNJDiJ
aay2rZkhrpcTMnt4VKS7JLNBqbXFn90wv3Prsw7N258LuYkF4JeX7Qp0FPOtb+DeOVsoD4NlTPt1
X+ZFdUVvP3dzEatTmUz3elRV0FKnAROYo5UHOZnuU9rV1TfL1+T7H38iv7Oou/PKpPNZ2MK15y3t
h0U9DVD9pFZPvJ+rW1TIxbewG/dKAKgHRvgnK/PvvA2uiZjBE4JgDXaunx+sCHWbtOHGWo9j7bxi
cnIQyYh09z94ST88yi+LU+rGkV0bzHFhb0cfgsnOCR8VJl7DQlFjNhB//vgB5bzX/rKyux5n+LmG
cOEi/vImcoXGZakra51bhn4c6JASlFW38aEaJ+sZow34sb53S+IkMvFqCJFfvRz243//aXhMXTwK
Iw41/Ocvb6/WWyUzPzIHmegt/MF+5tDuLAPby5aTh8kGcjS6dBtAip71T0nT/dkzoMb66Y2wXLJh
iJOZI2l0waTn52egD6QRjWlsr9PJGhHEtZh9VBMSCDYRuhQbPeqztq1Bg3fGPXRRIpho+vkbr3Xz
5k/Wml+LMYtBlGlSACDNZ+0y5irhhyt7glmtWptLLAzSZG03GYSxEgBEKEvjTx7q15uIMsOed3WW
R4gYxKT+/FCkaeqp02re2oG9ifgidvaZHPqzUfstwQHS+7P3mT32l3fa5uQOk8aaV1HHotj8+SF7
vbH0TPb+OkXSd60D4GH0gvtXLSomIgciP1hnvYFXqshGIFFVewyapqI5jP1LIrPeUlukdOLwdAdR
1e+apBJ3dTjDMdByHSX9gGDleQSasXzADcywVpIKgkZ9JML0i16m+UtYZ/RS0DuusaGZ0C698Xns
sA4ITZJm57p0vsk4nhQwrD78yjsUXhqzKj+yxjA/+aayNyqyPppOjF9QQvfrXveRV092ti3pVyyr
AjkJxUHAVVM5HZKNyFoPqZUBJ0RhMSEROphGiFh0sDmUUffwTGJmT1Hnho9ZSOIVWkX3nGVOPbfX
4f+XZJIsG0L+4Bkr1MT5YAI4SICKPBU1yc6LhG5thw23gdsxOLhGRdpXOCXt4ZuDzGQwxBpEmtqP
TMpFa7iKddy0niMdAkBvjuNJkBm3qdumO9Mhk8/Eixv3XTQKa2n7RvvFpFu/9xDdL3FE6ScKhhbu
A9GmXTKDWiNJ3ouH0ekSu1m0k1NqXZvOzb7mjHTuhroG6VmKJLkEk1/vytQCat7V+qEmavo1V2X6
kuv1YAHYMMebSpPuqiVpWy2AJ9KrpY8z4kXvxBOK4A5lxNg+lTri0lw6+SP2rmJXFmA2tVIFu2mo
NJz4VXQhKQBWtNAJ/laITAIUdxcgx+066Qexbk1Xvmm+rPYWOohziiyDYSfJbmTSGJ8RbnHkHp36
NQ7Q2CE3az/BJ8vX2pgwVo2h1xcyKb5U7f9l7syWIze2K/pDRjuRmBIvfqiRrOJQLM79giDZJOZ5
SABf74XWtaMtRdyQLduhV7FFVgGJRJ5z9l67HB6k3wVfLrOKp4xQM1Jc9Zrkb+O5R9h0PUOEuAfu
O7w2Vt19LCMpCTGUKRfSKBurgB0ClzeYj2616dH0BocThCBoglBjA0MC/Qr8j54HPnYF68ftH5sp
I8nEGMDCBoVc24YiFgqZ/qbxGxeJYasuaToka8dCuGz70fgKVmY+Vog50TZhiRFmpHc95caVE6ri
Mms02w0gi33KBGMNyJkQ10TMmhllFeykEUb3w+ir7TAOBGFYSt0GbQU+MsALhfTZue6yKEYA0qGy
LR0y6Strvm1KOzy0ZQRoWNPWPNZ+lD5RHRd7b3bwmJnoxSJf6zVjpPqGGUS89R3Es/bPPyzz6pn4
2+FU24oQbafAM2C3E0MMxMoKzvhjFNKDcqMpPsUo+e5sQnp22m3HKxl2L+SFTucoi6PL0qKjHsDk
2gZFFu4qTCek2ozyg1YaJ2LFgLyLMWuPou3gpuU+bnaujItk3LUP3ayjcFUTCzUAmwqIUy/sbF9B
H7ixBOnm9CTlj7Q0grtJBYA+s6Ym+IQdF8RTWnuXSUJmapQyMJp6IJGzDdG6i1J3WwsZX4Bt82/a
aByuFyks05zeam8RlROvPjAUdB5wXrX8ORTNF+OUFTdh70f7TkIijbQ1S9idriZ+MEc0OtaGsRVD
7/xAocbzgz2QJGOnuyIqVRK9bL8xkxKvBaCxW6Lgm0shTe81ott+YQZe/AQeJiQohi0OEKseNr00
4qPlmN3OH9W8j9wqevNNhpRZBj4GhUJwGNNO7ONU2FdSlB4TEdPIjjNNy3XapOK6JQ8SvLIxtQ+q
I+4X+1MGfqhUe5y21tkNiUOtmmwiPSMP38RY5pwracfFlVO/jB6jW19m5nkYeQsYqWMRbiOTPajl
+LsqHaKHBFCduKjy+3aG1geQKrjB811eS1wOz0VXhC9MioYbxj3tKwMiANqWoI4zB1meQCbrK8KU
gc16GQWbSVFHon12rfD9tcoc2eiHeTNM5XU8iGqf93V8LDLOCRRBOjgOpjL2fhTRDM0qjoZgeyAM
JoaqydPCmZmE2v5wMsu4Su0Gh6efxlczogaTXV4bW90L+eBFYPFIK2oujFFBj0S+vM9zAfN2KMvi
4LWMsajwrWy8nJKcWm4O0+IVJy3oCpHNP7hZCCxhbXZ4aSy7uk5C3HiFEs9FoSRW2HR4NioDGxcT
3evRCskstbKmuHdpbmzrPkpf0jz2vgZrAFUn8+5yCiuYzlp5xOQkMG1UmojHMp36G2aKuFGkQjll
uk0FJGQEH+e1Q3NjW37w5DWeeW6sYb4yy8o7GEERXI/j2P5onXhxMddR9KCLOTwZwnY+rVH4HyqO
ioMcURNAvW2w4iqDVnoBWyJkpnHTpnp+xQo0vVljUNwpURgaoqShr0dkPCB+ADJltTNsR+7WFYIQ
FyaCZVTHMFIDmge7+ypobVzGvmovbGPC+u3NVoDMvwgJuMsafAC9eqF0Ca6DHDM9yhItjjxLQNu0
gXPYaaXGjeSF+6m2HKKrUs4nK6/yjE0COfw1seLiaVBIQUAmE/aKncTg3nZB49zrvrOOKajwmzRK
UdjlOt9C+YU8HQWG80pXG7BEZ5Yv0LHSA/1e+wEa63Cam9Df0wP36NaqnD/qz4m1ZR+oOR5B275l
Cuqi4ovH5EA9JnfwvLJDN4T6EprSAt7Ph+Qy9Lp+xxRfxCshPUj4NlCsZCWpMQgozsZd7OiaN1gb
HOxCExTaFkZ9Hsc0/7DzptwXRh99dW7eP3lM6Bz69AZKtgxTdbfp0khflH5gfTWlY5X7tDXGKy+T
vGuVg4mmqaL7uIdDiim1OWRoFcmAH3z8wowdEfDZSuG8yXK6IUrL/sTfKshJ1GN6HknKKsE6COxb
QuvPlCHjmy1IaeW1Bz2jqryLWNUFDi4mThTIcoSnW5QXdqu5Scwfmm0WT/rJ5MS8tSruYdEowyP2
IUjP5FBDLRMAE/GO8T06fAYEjpPvWNVJs3PLWf8YRcx8rmdq+2W2XMOZWcv3Gf0pLF5/9Py1k/cL
cMQr/HMo0R5M8yBPTe4AWXebiXmzbdnzpR+TyZD4ghdibJf4fvWIucoYPVyPZpzbL4VpNU9Z54mj
VTrD8hBn8QN6mDpchcOoNzFH4a9OptX3OkhrZCS1veeUYSD27pvy0lmCNSbHAZ0NwK5/QGjdfZWI
ysG9dHxzznbnJFfqbWLyvGe+Et2TzwEoIBTNJ45BtcFP6p3qNs2/KLPkDTwIyb4pGA2aWfjRj4bx
nVT46L7XOeFCk2HKw1yTWFElhv/ozV2HJKYRFpv6iMw+IGo9w+5wEQ16fNQC3soG14i9U7FgM9Ck
h+upqEGYRCnOHTVfZV0c3pBYVy8pbQasK9zazxHnl+tIe+0r8dfi2Qar/RH2mJq23jCWG4RXKlvA
wQZSsYlo8iGx0Tn1UXyLlGt4Sm26JqMx5Yd2asVJ9TI6TaKp78yZN0XrTopM83Twj7QzxVcFV4XJ
UVKgtWVl3UWGB60SxcUEkKyRKGtx2BWA6bCrawR0cORea2xv5tYSvZesynoW/obTW/LYmwjaZ863
l8VEjtjKy3MOryYsv1tutv+skQ+cZrEEp6l0kslRzUJea9p2bCeBWqxKVqSutZvO3wn9zfODBioJ
/tHsEr1zYhstqOiScZdDpnkesZPAhhnzctHq1x9ZDr1hm7lFIfaqptTdMJjlHKesKg22arDoQAIu
I/ijtiIBAn3CMwGCieOlVEF9pjWAegsDCDkK5ZLh0swHf4pJM5hRbE0bHEiN3qRYUI1b4dCRPuoK
IN4V/1/6FBsx8958KDvykNw6QW8VRLLc0CcIeZ5rE7W4rqE5zTMHr6wcI701vMrcRn4doGEKSi89
0VpAkQaKxGUEEWKedr3hMQhauBF+Mj1kYuzQSCCoBXThgkbwFlN7hyaloPIKV6VbLDKSoDkP3CmM
KkU1ARAhB3Ul9GBd5V4+PwNzb78i33Gx+fVA5KPBdK4j6lRU6mbYo3XLMgaFkOgKpHQ5sXxL7NJN
DaKfE6Eoy8OAuvKq8ZY8Ud6kgmNhUEIxie3odvCt+lWJlpO8p2v1niRNmq8ke9Nz6coFsRoV6rID
5nJPFvi45B8iDR9n2DdsT/5jW/vcTITAj2HPiqONFcOrj8t7ws0x70fW5LwZiTQ3hSy3libaXIDD
hJg3+Dthlq9ezczYsLsRmPPQYQH0/ejW8gf/c+zHbkdahXHoVReeUiclHLMKM6daQTjKLqYCisGE
p3TbAIfFvMGNuuqjtnz0Sne46JLAekQ22XH85bX2VWT2m6fN9pDYtfPuIpTcogtF5KxRuJQR3skJ
id5JpLSyeOkQ9bxiPByfc+jO6PJDy2xXdjMP+bb3ZzbLcZiv/cKr30Vg6TeRmuUFVs8BAE4H8HjC
zIu7LTzIycNvTosWcFcQrP0q4VO1U32lGGQTXOkanwBY4Fm70hxB7PUhvJSuwpJH+gjZK4H46LKq
PEwtBE7PKfN3Ou1IhEBLDOz2cWm8kzLHJm8z1PDPQscDMF0uMQZC5krsAY5wiAj1qbQJJ1/5kgRT
FQX5syJ4EDmO7new0/lBKQsKKrcrzqo3TUjUfEUIccgI4lWBb25lGV078SofsNr1ZfiFGCVay97M
TqL2rBfFOezQNshogcDyGGVGsoUVd2uH5Y/Bdy560pShD6XtpaVLm9QxDMhr0Xr1IWSojaomoX/l
VZwj0PqHIWNvtaDxbaPlnyEh/m4pkA8UkM2WV5mxx50IGWaE9QKE06Dfx6ub9d6n1k1RJUTXN/i6
g65t0Ok68gEiKqq7PuQ0b2EqszwChAOaN6CjwxqXNHY7jhmZZYFXIAWqgfPZb+oM9vJahnm/ldx2
Ulpq48HC192vMdo216gg2otmEdXnfioxGZsGLHGTbE02XUIyqui5HJUD5xlzGBo/p1D3g+tFl9LG
AY9EF6cJvt5mr01kvj3TAnQ1Iw0Tz1jqhbx9ZG7hUjXG9csARPLYjsI7hiw2MDUTE41eDXAx0DEx
UOhNAxLGoARxhZ41+nvKZlJUgb6uBWyMG20F8qvpBA6VsJ/PhhF6TwxMSyJ0gxk4WYkj/1KFREcC
pPbJZh5M88cMIwi1h2s+N3gdbjNXjI8wJjtm90m4Jn6u6tdVyft/ZeYl3yb2BMV36hDuhVgrRE2R
d496ot7aGWECyU7mM/7+PuUeTC1i4V0T6+GmLzx5zKIAkp9DZatXPSnAFBaONu7ibEqQ3JbBIYvT
+V6kVXgyvdo7mA2fjmOKRB5l8Pw8LiOWVRXnJRytCV542CX2yeZczowoncRVGEbiXHH2Q0RnKWKV
mYuRjATjt+I73UayOnmNbT/kRjex6C2/J5wgsOQ7Wjb5GRhzeI9KM98jTnB3DEbeVQi6Whd2D4Rs
dK4ESsRz4Hjjqeqwkvk5HrEk6r4MQgUgVrf2dJyTslnLyI6pYknZJUo3OrV5SdRyZiXDucgn+3Ny
5LwNYwdeKWIXyra+a1i7rupu0LMgPIIKft1PU/fkwhy6y3RZPTdyolzSVrrMEdAsGgsXWBy6Gqe/
BRrqEsjq0o9u02s+L0F4sPTuEgOUj11Z5m0HmnA/eMy8qEXdZhUlPpmaneM+jKaZbjoBD3oKZfya
k+H7xfJQVOwJBFOKdReu/QSMAcKBvxLk7pk7rQrQoZSrkDXxTVeXQa3anQZFhoAQ63BIaYFgaqpv
YuYu3x3TsK7iMqL5hyuQvK3YeS953dyjqIneaRLEwYDM1TTCt8ktB+8xm3x5rWYmKeV6nhNc80ER
c7So00xJrOY5kh7im9ZtEs3dZ+/VWYWm2mck+YFTwdSvnqRteqOCuPK2nIzawySHfoOWHz8NOyY7
FVlyXrEba7v5EbMjkXqcWdfIKidEq0wWG3tJldU+ZdFArEy7tW2Fi61t0QjthsS1Xo0SntCuKen2
9cxcNhWV5VOPvOysbMMZEex20YNvENfqTW3x4oQ6fG9sCQq+JsMLELZhQRfI0bbTCCezegGBkhko
u1VLONFljxFn59cmKmN7aMVW1cjZ7zoUHLSIh3m+VDZaRVVGM3Au6dDHCQnjWY2xVZ+6LmxB0pc5
MkYveCp6CH4rWg8FIDz89sBxCYsdSqv7HptJC5bCncgiNbH6rshstXfgo5KXPsF3bdUpJk1w92pV
9210BmBRvtTaN3e2pnES05hesxd9JiRsWT7bE52CYUNjZbyOS4dMCINQ+MUNLh/HxLGg+SSteK/w
bl7Ui9loZdJ/2OXlMmOuM2fRQxnpsex15R7ZTjJKq2WrzDGJ3FpT1H7EZq6PVJ7BTUygEGHSzVSg
jMXDN98Zxlg6q3GE14x51ZvSS7fXBnrklDOFg2C5JcDN7A4kUOTfgYzPT0kd0zCRIxl7JYrtLWm2
xkZgHTkELu9WNsPwNh4sIo9cjZaMJgs5HE5XjvHGSWT9IwlZwZs8N3xOE51KsQdrYMZ2ziG3nnh9
cpTwrjzq5Uc5ugj1k0jCMAlNq+ID4GxJ4zBF9+QvN5HE2HHj1BnlsJ1roK2BnR5nVcCIkxHLXqUC
/1hR9mhAwS++aGJ1iReqsgcHk8O6KLr6TBlF4Tk0C0gwx+MPGQ3qzr727GLYSLMkSMXACMsomrd6
6sFYGGebOJe4z8phNWdwilcdReimD/TCRKML8+akyBFWiVb2S1SYsDB5kxaANtI2uC1TQOSjysdj
CDZgrWcZnxkyzPsCt/c2msdhP8NNve3NaVhnndVuwYWYJ6eSzZPIXGurmFNsUmTaO/CILL+IYDA/
pX/Jww9fNXf9+6FLaGjREqDMEv42L/1pRVapvMYXW+M6aCjdU0Sxz3kasen3tbejUa6wyORsWtgX
rjlvG09KyAGnXY50GdkfEdVgF61tFwYQlZo4cu4XP8g6EqDYoLcpoqMr+zjR9933rluyi3QOB69S
HuBIIEOuoljucblPD0mD2nZdCjTKe7iUHqYDkTjgafOsz27GpY9b94Z9dsh7vh2arjM29JpDAdEP
8bShSBBc6bJWb5nwGTP2ws7e7JHR30VZ08PcYGo1pmt/Zhixrzhi9/sgEggZjZDcInhi7cn6eWrW
uQJKQkLko1cLYsMzuja4iX08DGuold7JHGf/qhjM4ALVav6pp648l9IzzvBVG9IbO9N5gQFknfLU
ce/tyhOvAL6MZ3vwko0dyGYjZtc4cJbxjm4BwIP6oSTlQA/RfnKT5Aw7pHkGG9fsbJXXNL1mE94f
etgFU2ve++GsNhUZMFs4wdN9XWCzTPyM2NJ5mNed5XcbGnwZtNRRrwJOiAmG20wfcBKEx9DGq+sb
5FbZ5F+sGTtlF31sD0cwqV278hs2AyNuja1R+MMNaNjpcmb+9JaGofskUtIKu1b4t2Ez/8A3xJnZ
NmRzG9kGYbMjZgLELOHs7TDw8HjJaHrG09+8IgU1v8igvp8RYJ4Lr+Xwn4wS7zwOeSiyRUy/WHuD
7I7pVIoTuA3Si4zAnU36X8SQdBOxfQjXYucZlpT7LrTFAhwn37vlRYw0xYkW5zjnUlhp6bQh0dO+
EMT9obmdIGCmyOOeh8Y399JroR0XwWtWguYwSavWDZbYaGo2cZnghbb6eoDxyu+/nPrQe7Cwlp2X
uIAzp9H+JS3d9uQADNQrM6KwATAnRlIJU0IIi6wV+yyM8lNehHpPNEL1Pgyo2muN1KfJB/JEclFB
1JgX2IPIdmDqKErHoR5whJNLdmhpRB5T10VrzzNcMCCbW+B9Q/VUxiXqFxvf6poHeNo0TgdyHm/6
nYWK/Wj7xHsXedjuWtH2l7CJ3PfOB3tIANnSgAJlRY4c8leLEVQCVjFuJ+KwumlPo5vUSubIl1gt
otui8TJ2umWzyMAugq921JsxQYttzd5+HSG13wnajxu7AQ+9cuIFQJrG9ldt9f6z5/vxZ6WFQfJx
PZFRwF6/t2s/I3bc9Zaayb5o1ZjsbLOTSKET48HJQ+BgcGc5S5ZJRZRPZ9zhf2qfnWJmtpSSDpXZ
hNT9Cyp2RauiCECT+fF33yrkDUdUzswe3B7A9u73n9KF/20j7v+B2vUXN+729wbc36zC/3Dg/nSb
PpCy3dG4/MWl+6f+0X+4WRfF6x9/0Z8z7VqE4CFl+dc//K6fH+af/Y7sjc/c/0BgKzHuSmQuHH3d
RewqUDJkZRH+48dKfHNcutmolOhiorlCVcDf++Ua/fHD/9Gr/D/7N//sC3z+vOiLitL03UUK8dcu
gvXNQX7kIVORaEQ8G5HaLxfBU9/4z75rWaaHNuOnhfnvdRH+UxP91y6D/AYelX2BjotyfMtDtfLr
ZTC/OUsjSLjopm1ka7+tvf//tfBR0hdYPPEhVrZfpeF0ff7cSvjdb/jlcZDfWOy40i3nt+eB9f7r
JfC/Mc9zleMKzzfFT7H532slIDf6g5H/5+P339gTLPFN2dLEowQAxV/08//1Ijjf4EgpybjlN1k9
T8vf7CJ4fLg/txJ+R0T4ZSW43xzWOJuesmi9u/bvVgJYA0eYbIiL5llhJvi7XQS8SJLN/C/tCKb/
DV4CFAa0gz5eCpOd9tfHwf0GosFnMMPUix8uAIe/10owLWdxJfyliyB9fCTKhNtDBaS4rL+/BjwH
0hboaxb3yX9nIfyJrfMfeJCP7POt+bd/BwAA//8=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'Waterfall Graph '!$D$4:$D$7</cx:f>
        <cx:lvl ptCount="4">
          <cx:pt idx="0">Manual</cx:pt>
          <cx:pt idx="1">Telemarketing</cx:pt>
          <cx:pt idx="2">Advertisement</cx:pt>
          <cx:pt idx="3">Total</cx:pt>
        </cx:lvl>
      </cx:strDim>
      <cx:numDim type="val">
        <cx:f>'Waterfall Graph '!$E$4:$E$7</cx:f>
        <cx:lvl ptCount="4" formatCode="General">
          <cx:pt idx="0">10147</cx:pt>
          <cx:pt idx="1">10871</cx:pt>
          <cx:pt idx="2">10714</cx:pt>
          <cx:pt idx="3">31732</cx:pt>
        </cx:lvl>
      </cx:numDim>
    </cx:data>
  </cx:chartData>
  <cx:chart>
    <cx:title pos="t" align="ctr" overlay="0"/>
    <cx:plotArea>
      <cx:plotAreaRegion>
        <cx:series layoutId="waterfall" uniqueId="{DAAF660B-DEB3-46DB-9ED5-705CF56A8414}">
          <cx:dataLabels pos="inEnd">
            <cx:visibility seriesName="0" categoryName="0" value="1"/>
          </cx:dataLabels>
          <cx:dataId val="0"/>
          <cx:layoutPr>
            <cx:subtotals>
              <cx:idx val="3"/>
            </cx:subtotals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72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1670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751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2189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2686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76510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9554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1278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71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630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1689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1669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7815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4232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088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98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045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97E9-F4D6-4B64-B2D6-FC248E1D60E8}" type="datetimeFigureOut">
              <a:rPr lang="en-IN" smtClean="0"/>
              <a:pPr/>
              <a:t>30-01-2022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98C9F89-83B0-45D4-A05E-E6DD8FA036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139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mazondatasets.com/" TargetMode="External"/><Relationship Id="rId4" Type="http://schemas.openxmlformats.org/officeDocument/2006/relationships/hyperlink" Target="http://www.data.gov.i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46FC57-7E92-44D5-A1AE-F073190287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5730"/>
          <a:stretch/>
        </p:blipFill>
        <p:spPr>
          <a:xfrm>
            <a:off x="291850" y="-501363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7D95CB-0397-42C1-90CE-8E6246F22022}"/>
              </a:ext>
            </a:extLst>
          </p:cNvPr>
          <p:cNvSpPr txBox="1"/>
          <p:nvPr/>
        </p:nvSpPr>
        <p:spPr>
          <a:xfrm>
            <a:off x="3686783" y="1955260"/>
            <a:ext cx="6799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CUSTOMER SATISFACTION AND FEEDBACK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C32418-D25D-4973-8629-8C2D43A8D931}"/>
              </a:ext>
            </a:extLst>
          </p:cNvPr>
          <p:cNvSpPr txBox="1"/>
          <p:nvPr/>
        </p:nvSpPr>
        <p:spPr>
          <a:xfrm>
            <a:off x="7675124" y="5894962"/>
            <a:ext cx="440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- </a:t>
            </a:r>
            <a:r>
              <a:rPr lang="en-IN" sz="2400" dirty="0" smtClean="0">
                <a:solidFill>
                  <a:srgbClr val="C00000"/>
                </a:solidFill>
              </a:rPr>
              <a:t>Yeshwanth Reddy</a:t>
            </a: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721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FFD7A8-478C-4B0D-A308-DE2ECB678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59" y="107004"/>
            <a:ext cx="10145949" cy="6468893"/>
          </a:xfrm>
        </p:spPr>
        <p:txBody>
          <a:bodyPr/>
          <a:lstStyle/>
          <a:p>
            <a:pPr marL="0" marR="467995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6.Customer feedback</a:t>
            </a:r>
            <a:endParaRPr lang="en-IN" sz="1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7995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analysis like feedback, bar or column stacked graph is good for analysis.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799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added product in row field and customer feedback in column and revenue as count in value field of Pivot table fields.</a:t>
            </a:r>
          </a:p>
          <a:p>
            <a:pPr marL="0" marR="467995" lv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A55CE1E-9D9A-4DA1-B5F0-16E67F823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8051988"/>
              </p:ext>
            </p:extLst>
          </p:nvPr>
        </p:nvGraphicFramePr>
        <p:xfrm>
          <a:off x="6959870" y="2266545"/>
          <a:ext cx="5092700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134212708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320873941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xmlns="" val="216208469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xmlns="" val="14769390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7169536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47621464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xmlns="" val="1078937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 of Revenue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Column Labels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150324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Row Labels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(1) very low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(2) low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(3) ok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(4) high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(5) very high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951121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Beauty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416892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Electronics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70572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Fashion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1153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7299645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Food &amp; More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5808097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Home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474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06923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597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1120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2308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1213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542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5780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4618845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F5846E67-1E9D-453C-9882-D2C3B6F34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58018631"/>
              </p:ext>
            </p:extLst>
          </p:nvPr>
        </p:nvGraphicFramePr>
        <p:xfrm>
          <a:off x="201037" y="2266545"/>
          <a:ext cx="6511047" cy="430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0999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9F4444CE-BC8D-4D61-B303-4C05614E6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2423CA5-E2E1-4789-B759-9906C1C940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73772B81-181F-48B7-8826-4D9686D15D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1E9117-536F-4418-8932-E10494CE1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SLICERS</a:t>
            </a:r>
            <a:endParaRPr lang="en-US" b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added few slicers to filter the dashboard like product, state, years, and customer acquisition type.</a:t>
            </a:r>
          </a:p>
          <a:p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also changed slicer styles which suits by background of my dashboard.</a:t>
            </a:r>
            <a:endParaRPr lang="en-IN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DD14692C-978F-4FEE-BCC8-1F0862AE0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6324" y="1196502"/>
            <a:ext cx="5671922" cy="4404198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B2205F6E-03C6-4E92-877C-E2482F6599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757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04039-9AB1-4994-B028-EE12B63B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92364"/>
            <a:ext cx="9467273" cy="711200"/>
          </a:xfrm>
        </p:spPr>
        <p:txBody>
          <a:bodyPr/>
          <a:lstStyle/>
          <a:p>
            <a:r>
              <a:rPr lang="en-IN" dirty="0"/>
              <a:t>Dashboard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4428AE12-63CF-40A1-AB75-21B52ECDB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27" y="723901"/>
            <a:ext cx="1202574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907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34506-C6C0-4F89-B72A-E9FC288E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29309"/>
            <a:ext cx="9089275" cy="785091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A2CBDB-33DA-4D71-9D00-2F302967E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1136073"/>
            <a:ext cx="8987675" cy="5430982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www.kaggle.com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www.youtube.com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www.data.gov.in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www.amazondatasets.com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999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815A7B4-532E-48C9-AC24-D78ACF3339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xmlns="" id="{D40109F4-CE5C-45F4-856E-F3F69C9FD4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CBAA4DE-3D7B-460B-AE98-D9F9990C0B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7BF1ED3E-4F80-4AF6-A41B-44F53DDE61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C0B2D747-3E31-45C5-9A98-A9710A585F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A15FD4BA-3020-462D-8BE8-B3A65B8E49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A304284A-7318-4DD5-898C-2F6B23C778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9DF48E66-B635-4509-B115-E0987C014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E3B96D94-5F5A-4F4C-810C-917BF4D266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7F3782D6-BFF8-4389-9D39-A023ADAA92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CE162D4-FCAE-441B-B5E9-C91DE6212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F6869-93CE-4A77-8473-257E404C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726" y="1265315"/>
            <a:ext cx="5768899" cy="2791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DC99427B-A97E-40A3-B1FD-4557346C6A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xmlns="" id="{B38E8162-D51B-4CD2-9C2D-2A3D80B60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932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CE6E43D-FC44-4F15-89C6-7C08E9BDC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21115E6-3640-4179-A252-686A27B75B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68D2ABE-CDFA-4BEB-AF45-E43862265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A108FB8B-558B-4F9E-970F-72D2EE57F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481E92F1-5BD2-4422-B875-90578CEAA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9D9630F3-9488-4F58-9098-F6B8552BD6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A82B105D-E7A6-4F3A-AFDA-B9133F6BDF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92262AB-546B-41A7-99DE-EC034F0722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D878A1F7-F404-41A0-BD7C-9739499BD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76BF32-29FF-4C3A-B1AF-91A28EFDA0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0A4C29F3-B3A2-40B9-8670-ADA39B0C4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ree, outdoor, forest, night sky&#10;&#10;Description automatically generated">
            <a:extLst>
              <a:ext uri="{FF2B5EF4-FFF2-40B4-BE49-F238E27FC236}">
                <a16:creationId xmlns:a16="http://schemas.microsoft.com/office/drawing/2014/main" xmlns="" id="{260E4F03-3479-4C75-A5E2-040CB7ADB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360"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00115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83F40F-5E1F-4F18-A41C-2C581E2B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1600"/>
            <a:ext cx="8596668" cy="812800"/>
          </a:xfrm>
        </p:spPr>
        <p:txBody>
          <a:bodyPr/>
          <a:lstStyle/>
          <a:p>
            <a:r>
              <a:rPr lang="en-IN" dirty="0"/>
              <a:t>Objectives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3B8300-3E9B-492E-9D39-AFC9CF7D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4" y="1108362"/>
            <a:ext cx="9466695" cy="3958937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After analyzing the data, I have made some objectives and the objectives are</a:t>
            </a: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Sum of Sales revenue upon year.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Sum of sales revenue based on region in map chart.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Total No. of products delivered On-time.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Total No. of customers return back their product.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Total No. of customers bought their product through which acquisition type.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State-wise Acquisition type.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Customer feedback.</a:t>
            </a:r>
            <a:endParaRPr lang="en-IN" sz="180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aphic 4" descr="Research with solid fill">
            <a:extLst>
              <a:ext uri="{FF2B5EF4-FFF2-40B4-BE49-F238E27FC236}">
                <a16:creationId xmlns:a16="http://schemas.microsoft.com/office/drawing/2014/main" xmlns="" id="{68B94A54-56D5-48C7-AC62-218AF916493A}"/>
              </a:ext>
            </a:extLst>
          </p:cNvPr>
          <p:cNvGrpSpPr/>
          <p:nvPr/>
        </p:nvGrpSpPr>
        <p:grpSpPr>
          <a:xfrm>
            <a:off x="6896942" y="1567447"/>
            <a:ext cx="2173084" cy="1414918"/>
            <a:chOff x="214202" y="148222"/>
            <a:chExt cx="2173084" cy="14149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9EA27C0A-0AF5-4507-8059-0B36850B7573}"/>
                </a:ext>
              </a:extLst>
            </p:cNvPr>
            <p:cNvSpPr/>
            <p:nvPr/>
          </p:nvSpPr>
          <p:spPr>
            <a:xfrm>
              <a:off x="214202" y="148222"/>
              <a:ext cx="2173084" cy="1414918"/>
            </a:xfrm>
            <a:custGeom>
              <a:avLst/>
              <a:gdLst>
                <a:gd name="connsiteX0" fmla="*/ 1776920 w 2173084"/>
                <a:gd name="connsiteY0" fmla="*/ 978704 h 1414918"/>
                <a:gd name="connsiteX1" fmla="*/ 1606645 w 2173084"/>
                <a:gd name="connsiteY1" fmla="*/ 944771 h 1414918"/>
                <a:gd name="connsiteX2" fmla="*/ 1483058 w 2173084"/>
                <a:gd name="connsiteY2" fmla="*/ 866190 h 1414918"/>
                <a:gd name="connsiteX3" fmla="*/ 1653333 w 2173084"/>
                <a:gd name="connsiteY3" fmla="*/ 541149 h 1414918"/>
                <a:gd name="connsiteX4" fmla="*/ 829420 w 2173084"/>
                <a:gd name="connsiteY4" fmla="*/ 10 h 1414918"/>
                <a:gd name="connsiteX5" fmla="*/ 15 w 2173084"/>
                <a:gd name="connsiteY5" fmla="*/ 535791 h 1414918"/>
                <a:gd name="connsiteX6" fmla="*/ 823928 w 2173084"/>
                <a:gd name="connsiteY6" fmla="*/ 1075144 h 1414918"/>
                <a:gd name="connsiteX7" fmla="*/ 1329261 w 2173084"/>
                <a:gd name="connsiteY7" fmla="*/ 964416 h 1414918"/>
                <a:gd name="connsiteX8" fmla="*/ 1450101 w 2173084"/>
                <a:gd name="connsiteY8" fmla="*/ 1042997 h 1414918"/>
                <a:gd name="connsiteX9" fmla="*/ 1502282 w 2173084"/>
                <a:gd name="connsiteY9" fmla="*/ 1155511 h 1414918"/>
                <a:gd name="connsiteX10" fmla="*/ 1845579 w 2173084"/>
                <a:gd name="connsiteY10" fmla="*/ 1378754 h 1414918"/>
                <a:gd name="connsiteX11" fmla="*/ 2117470 w 2173084"/>
                <a:gd name="connsiteY11" fmla="*/ 1378754 h 1414918"/>
                <a:gd name="connsiteX12" fmla="*/ 2117470 w 2173084"/>
                <a:gd name="connsiteY12" fmla="*/ 1201946 h 1414918"/>
                <a:gd name="connsiteX13" fmla="*/ 1776920 w 2173084"/>
                <a:gd name="connsiteY13" fmla="*/ 978704 h 1414918"/>
                <a:gd name="connsiteX14" fmla="*/ 829420 w 2173084"/>
                <a:gd name="connsiteY14" fmla="*/ 967988 h 1414918"/>
                <a:gd name="connsiteX15" fmla="*/ 170290 w 2173084"/>
                <a:gd name="connsiteY15" fmla="*/ 539363 h 1414918"/>
                <a:gd name="connsiteX16" fmla="*/ 829420 w 2173084"/>
                <a:gd name="connsiteY16" fmla="*/ 110738 h 1414918"/>
                <a:gd name="connsiteX17" fmla="*/ 1488550 w 2173084"/>
                <a:gd name="connsiteY17" fmla="*/ 539363 h 1414918"/>
                <a:gd name="connsiteX18" fmla="*/ 829420 w 2173084"/>
                <a:gd name="connsiteY18" fmla="*/ 967988 h 141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73084" h="1414918">
                  <a:moveTo>
                    <a:pt x="1776920" y="978704"/>
                  </a:moveTo>
                  <a:cubicBezTo>
                    <a:pt x="1732978" y="950129"/>
                    <a:pt x="1667065" y="935841"/>
                    <a:pt x="1606645" y="944771"/>
                  </a:cubicBezTo>
                  <a:lnTo>
                    <a:pt x="1483058" y="866190"/>
                  </a:lnTo>
                  <a:cubicBezTo>
                    <a:pt x="1592913" y="773321"/>
                    <a:pt x="1653333" y="659021"/>
                    <a:pt x="1653333" y="541149"/>
                  </a:cubicBezTo>
                  <a:cubicBezTo>
                    <a:pt x="1656079" y="242897"/>
                    <a:pt x="1285319" y="1796"/>
                    <a:pt x="829420" y="10"/>
                  </a:cubicBezTo>
                  <a:cubicBezTo>
                    <a:pt x="373522" y="-1776"/>
                    <a:pt x="2762" y="239326"/>
                    <a:pt x="15" y="535791"/>
                  </a:cubicBezTo>
                  <a:cubicBezTo>
                    <a:pt x="-2731" y="832257"/>
                    <a:pt x="368029" y="1073358"/>
                    <a:pt x="823928" y="1075144"/>
                  </a:cubicBezTo>
                  <a:cubicBezTo>
                    <a:pt x="1005188" y="1075144"/>
                    <a:pt x="1183703" y="1035854"/>
                    <a:pt x="1329261" y="964416"/>
                  </a:cubicBezTo>
                  <a:lnTo>
                    <a:pt x="1450101" y="1042997"/>
                  </a:lnTo>
                  <a:cubicBezTo>
                    <a:pt x="1439116" y="1084074"/>
                    <a:pt x="1458340" y="1125151"/>
                    <a:pt x="1502282" y="1155511"/>
                  </a:cubicBezTo>
                  <a:lnTo>
                    <a:pt x="1845579" y="1378754"/>
                  </a:lnTo>
                  <a:cubicBezTo>
                    <a:pt x="1919731" y="1426974"/>
                    <a:pt x="2043318" y="1426974"/>
                    <a:pt x="2117470" y="1378754"/>
                  </a:cubicBezTo>
                  <a:cubicBezTo>
                    <a:pt x="2191622" y="1330533"/>
                    <a:pt x="2191622" y="1250166"/>
                    <a:pt x="2117470" y="1201946"/>
                  </a:cubicBezTo>
                  <a:lnTo>
                    <a:pt x="1776920" y="978704"/>
                  </a:lnTo>
                  <a:close/>
                  <a:moveTo>
                    <a:pt x="829420" y="967988"/>
                  </a:moveTo>
                  <a:cubicBezTo>
                    <a:pt x="464153" y="967988"/>
                    <a:pt x="170290" y="776893"/>
                    <a:pt x="170290" y="539363"/>
                  </a:cubicBezTo>
                  <a:cubicBezTo>
                    <a:pt x="170290" y="301833"/>
                    <a:pt x="464153" y="110738"/>
                    <a:pt x="829420" y="110738"/>
                  </a:cubicBezTo>
                  <a:cubicBezTo>
                    <a:pt x="1194688" y="110738"/>
                    <a:pt x="1488550" y="301833"/>
                    <a:pt x="1488550" y="539363"/>
                  </a:cubicBezTo>
                  <a:cubicBezTo>
                    <a:pt x="1488550" y="775107"/>
                    <a:pt x="1191942" y="967988"/>
                    <a:pt x="829420" y="967988"/>
                  </a:cubicBezTo>
                  <a:close/>
                </a:path>
              </a:pathLst>
            </a:custGeom>
            <a:solidFill>
              <a:srgbClr val="00B0F0"/>
            </a:solidFill>
            <a:ln w="27384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AA8C967-9CF4-477F-9A2B-EE4399E1C1B6}"/>
                </a:ext>
              </a:extLst>
            </p:cNvPr>
            <p:cNvSpPr/>
            <p:nvPr/>
          </p:nvSpPr>
          <p:spPr>
            <a:xfrm>
              <a:off x="453151" y="413653"/>
              <a:ext cx="1183687" cy="565040"/>
            </a:xfrm>
            <a:custGeom>
              <a:avLst/>
              <a:gdLst>
                <a:gd name="connsiteX0" fmla="*/ 1180941 w 1183687"/>
                <a:gd name="connsiteY0" fmla="*/ 247144 h 565040"/>
                <a:gd name="connsiteX1" fmla="*/ 1024398 w 1183687"/>
                <a:gd name="connsiteY1" fmla="*/ 247144 h 565040"/>
                <a:gd name="connsiteX2" fmla="*/ 988695 w 1183687"/>
                <a:gd name="connsiteY2" fmla="*/ 261431 h 565040"/>
                <a:gd name="connsiteX3" fmla="*/ 884333 w 1183687"/>
                <a:gd name="connsiteY3" fmla="*/ 334655 h 565040"/>
                <a:gd name="connsiteX4" fmla="*/ 796449 w 1183687"/>
                <a:gd name="connsiteY4" fmla="*/ 136416 h 565040"/>
                <a:gd name="connsiteX5" fmla="*/ 736029 w 1183687"/>
                <a:gd name="connsiteY5" fmla="*/ 114984 h 565040"/>
                <a:gd name="connsiteX6" fmla="*/ 703072 w 1183687"/>
                <a:gd name="connsiteY6" fmla="*/ 134630 h 565040"/>
                <a:gd name="connsiteX7" fmla="*/ 538289 w 1183687"/>
                <a:gd name="connsiteY7" fmla="*/ 418594 h 565040"/>
                <a:gd name="connsiteX8" fmla="*/ 425688 w 1183687"/>
                <a:gd name="connsiteY8" fmla="*/ 25688 h 565040"/>
                <a:gd name="connsiteX9" fmla="*/ 370761 w 1183687"/>
                <a:gd name="connsiteY9" fmla="*/ 684 h 565040"/>
                <a:gd name="connsiteX10" fmla="*/ 332311 w 1183687"/>
                <a:gd name="connsiteY10" fmla="*/ 22116 h 565040"/>
                <a:gd name="connsiteX11" fmla="*/ 214217 w 1183687"/>
                <a:gd name="connsiteY11" fmla="*/ 247144 h 565040"/>
                <a:gd name="connsiteX12" fmla="*/ 0 w 1183687"/>
                <a:gd name="connsiteY12" fmla="*/ 247144 h 565040"/>
                <a:gd name="connsiteX13" fmla="*/ 0 w 1183687"/>
                <a:gd name="connsiteY13" fmla="*/ 318581 h 565040"/>
                <a:gd name="connsiteX14" fmla="*/ 249920 w 1183687"/>
                <a:gd name="connsiteY14" fmla="*/ 318581 h 565040"/>
                <a:gd name="connsiteX15" fmla="*/ 296608 w 1183687"/>
                <a:gd name="connsiteY15" fmla="*/ 291792 h 565040"/>
                <a:gd name="connsiteX16" fmla="*/ 365268 w 1183687"/>
                <a:gd name="connsiteY16" fmla="*/ 156061 h 565040"/>
                <a:gd name="connsiteX17" fmla="*/ 475123 w 1183687"/>
                <a:gd name="connsiteY17" fmla="*/ 540038 h 565040"/>
                <a:gd name="connsiteX18" fmla="*/ 519065 w 1183687"/>
                <a:gd name="connsiteY18" fmla="*/ 565041 h 565040"/>
                <a:gd name="connsiteX19" fmla="*/ 524558 w 1183687"/>
                <a:gd name="connsiteY19" fmla="*/ 565041 h 565040"/>
                <a:gd name="connsiteX20" fmla="*/ 571246 w 1183687"/>
                <a:gd name="connsiteY20" fmla="*/ 545395 h 565040"/>
                <a:gd name="connsiteX21" fmla="*/ 747014 w 1183687"/>
                <a:gd name="connsiteY21" fmla="*/ 245358 h 565040"/>
                <a:gd name="connsiteX22" fmla="*/ 818420 w 1183687"/>
                <a:gd name="connsiteY22" fmla="*/ 406092 h 565040"/>
                <a:gd name="connsiteX23" fmla="*/ 878840 w 1183687"/>
                <a:gd name="connsiteY23" fmla="*/ 427523 h 565040"/>
                <a:gd name="connsiteX24" fmla="*/ 900811 w 1183687"/>
                <a:gd name="connsiteY24" fmla="*/ 418594 h 565040"/>
                <a:gd name="connsiteX25" fmla="*/ 1049115 w 1183687"/>
                <a:gd name="connsiteY25" fmla="*/ 318581 h 565040"/>
                <a:gd name="connsiteX26" fmla="*/ 1183688 w 1183687"/>
                <a:gd name="connsiteY26" fmla="*/ 318581 h 565040"/>
                <a:gd name="connsiteX27" fmla="*/ 1183688 w 1183687"/>
                <a:gd name="connsiteY27" fmla="*/ 247144 h 56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83687" h="565040">
                  <a:moveTo>
                    <a:pt x="1180941" y="247144"/>
                  </a:moveTo>
                  <a:lnTo>
                    <a:pt x="1024398" y="247144"/>
                  </a:lnTo>
                  <a:cubicBezTo>
                    <a:pt x="1010666" y="248930"/>
                    <a:pt x="996934" y="254288"/>
                    <a:pt x="988695" y="261431"/>
                  </a:cubicBezTo>
                  <a:lnTo>
                    <a:pt x="884333" y="334655"/>
                  </a:lnTo>
                  <a:lnTo>
                    <a:pt x="796449" y="136416"/>
                  </a:lnTo>
                  <a:cubicBezTo>
                    <a:pt x="788210" y="120342"/>
                    <a:pt x="760746" y="109627"/>
                    <a:pt x="736029" y="114984"/>
                  </a:cubicBezTo>
                  <a:cubicBezTo>
                    <a:pt x="722297" y="118556"/>
                    <a:pt x="708565" y="123914"/>
                    <a:pt x="703072" y="134630"/>
                  </a:cubicBezTo>
                  <a:lnTo>
                    <a:pt x="538289" y="418594"/>
                  </a:lnTo>
                  <a:lnTo>
                    <a:pt x="425688" y="25688"/>
                  </a:lnTo>
                  <a:cubicBezTo>
                    <a:pt x="420195" y="7828"/>
                    <a:pt x="395478" y="-2888"/>
                    <a:pt x="370761" y="684"/>
                  </a:cubicBezTo>
                  <a:cubicBezTo>
                    <a:pt x="354282" y="2470"/>
                    <a:pt x="340551" y="11400"/>
                    <a:pt x="332311" y="22116"/>
                  </a:cubicBezTo>
                  <a:lnTo>
                    <a:pt x="214217" y="247144"/>
                  </a:lnTo>
                  <a:lnTo>
                    <a:pt x="0" y="247144"/>
                  </a:lnTo>
                  <a:lnTo>
                    <a:pt x="0" y="318581"/>
                  </a:lnTo>
                  <a:lnTo>
                    <a:pt x="249920" y="318581"/>
                  </a:lnTo>
                  <a:cubicBezTo>
                    <a:pt x="271891" y="316795"/>
                    <a:pt x="291116" y="306080"/>
                    <a:pt x="296608" y="291792"/>
                  </a:cubicBezTo>
                  <a:lnTo>
                    <a:pt x="365268" y="156061"/>
                  </a:lnTo>
                  <a:lnTo>
                    <a:pt x="475123" y="540038"/>
                  </a:lnTo>
                  <a:cubicBezTo>
                    <a:pt x="477869" y="554325"/>
                    <a:pt x="497094" y="565041"/>
                    <a:pt x="519065" y="565041"/>
                  </a:cubicBezTo>
                  <a:lnTo>
                    <a:pt x="524558" y="565041"/>
                  </a:lnTo>
                  <a:cubicBezTo>
                    <a:pt x="543782" y="565041"/>
                    <a:pt x="563007" y="557897"/>
                    <a:pt x="571246" y="545395"/>
                  </a:cubicBezTo>
                  <a:lnTo>
                    <a:pt x="747014" y="245358"/>
                  </a:lnTo>
                  <a:lnTo>
                    <a:pt x="818420" y="406092"/>
                  </a:lnTo>
                  <a:cubicBezTo>
                    <a:pt x="826659" y="422166"/>
                    <a:pt x="851376" y="432881"/>
                    <a:pt x="878840" y="427523"/>
                  </a:cubicBezTo>
                  <a:cubicBezTo>
                    <a:pt x="887079" y="425738"/>
                    <a:pt x="895318" y="422166"/>
                    <a:pt x="900811" y="418594"/>
                  </a:cubicBezTo>
                  <a:lnTo>
                    <a:pt x="1049115" y="318581"/>
                  </a:lnTo>
                  <a:lnTo>
                    <a:pt x="1183688" y="318581"/>
                  </a:lnTo>
                  <a:lnTo>
                    <a:pt x="1183688" y="247144"/>
                  </a:lnTo>
                  <a:close/>
                </a:path>
              </a:pathLst>
            </a:custGeom>
            <a:solidFill>
              <a:srgbClr val="00B0F0"/>
            </a:solidFill>
            <a:ln w="27384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xmlns="" val="78994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A7AC3C-ECD6-4812-BD38-99515F26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4" y="85725"/>
            <a:ext cx="8596668" cy="676275"/>
          </a:xfrm>
        </p:spPr>
        <p:txBody>
          <a:bodyPr/>
          <a:lstStyle/>
          <a:p>
            <a:r>
              <a:rPr lang="en-IN" dirty="0"/>
              <a:t>Dataset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xmlns="" id="{1D9B8AF2-9D76-4913-917E-18EA806FB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883" y="761999"/>
            <a:ext cx="10945193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67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58A63-9DD4-4714-8118-CD0B0680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9" y="76200"/>
            <a:ext cx="8596668" cy="800100"/>
          </a:xfrm>
        </p:spPr>
        <p:txBody>
          <a:bodyPr/>
          <a:lstStyle/>
          <a:p>
            <a:r>
              <a:rPr lang="en-IN" dirty="0"/>
              <a:t>Analysis of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F59BFD-16E9-47C1-99E0-23088C51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70" y="876300"/>
            <a:ext cx="9108632" cy="5193638"/>
          </a:xfrm>
        </p:spPr>
        <p:txBody>
          <a:bodyPr/>
          <a:lstStyle/>
          <a:p>
            <a:pPr marL="0" indent="0">
              <a:spcAft>
                <a:spcPts val="1000"/>
              </a:spcAft>
              <a:buClr>
                <a:srgbClr val="000000"/>
              </a:buClr>
              <a:buNone/>
            </a:pPr>
            <a:r>
              <a:rPr lang="en-US" b="1" dirty="0">
                <a:solidFill>
                  <a:srgbClr val="0070C0"/>
                </a:solidFill>
                <a:ea typeface="Calibri" panose="020F0502020204030204" pitchFamily="34" charset="0"/>
              </a:rPr>
              <a:t>1.Sum of Sales revenue upon year</a:t>
            </a:r>
            <a:endParaRPr lang="en-US" sz="18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>
              <a:spcAft>
                <a:spcPts val="1000"/>
              </a:spcAft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dataset I need to analyze the data of the sales revenue row for every month in 3 years.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Dataset I did the following: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Select Dataset &lt;&lt;Click on insert &lt;&lt;Select pivot Table.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xmlns="" id="{27ED6AB0-0FBC-4666-BFBA-972DC54A7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770" y="2809874"/>
            <a:ext cx="100774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244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F4D28-C8A7-497E-A97A-139D4E5E3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9" y="123825"/>
            <a:ext cx="9409641" cy="6648450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Sum of sales revenue based on region in map chart</a:t>
            </a:r>
            <a:r>
              <a:rPr lang="en-US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dataset I created another pivot table for analyses of the total revenue from each state.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1000"/>
              </a:spcAft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added state in the columns field and revenue (total as sum) in value field. </a:t>
            </a:r>
          </a:p>
          <a:p>
            <a:pPr marL="342900" lvl="0" indent="-342900">
              <a:spcAft>
                <a:spcPts val="1000"/>
              </a:spcAft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copied the value of Pivot table and paste at desired position in dataset because we cannot directly make a map graph using pivot table.</a:t>
            </a:r>
          </a:p>
        </p:txBody>
      </p:sp>
      <mc:AlternateContent xmlns:mc="http://schemas.openxmlformats.org/markup-compatibility/2006">
        <mc:Choice xmlns:cx4="http://schemas.microsoft.com/office/drawing/2016/5/10/chartex" xmlns="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5C6BD34-2AA7-4BE0-831D-EF23A5AB70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44346586"/>
                  </p:ext>
                </p:extLst>
              </p:nvPr>
            </p:nvGraphicFramePr>
            <p:xfrm>
              <a:off x="5229225" y="2201086"/>
              <a:ext cx="5448300" cy="42860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xmlns="" id="{F5C6BD34-2AA7-4BE0-831D-EF23A5AB70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9225" y="2201086"/>
                <a:ext cx="5448300" cy="428604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D77A3842-BE68-424E-8826-50F9A8A68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0157013"/>
              </p:ext>
            </p:extLst>
          </p:nvPr>
        </p:nvGraphicFramePr>
        <p:xfrm>
          <a:off x="222250" y="2201086"/>
          <a:ext cx="6540500" cy="8560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16137132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162095818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xmlns="" val="109014576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4619732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xmlns="" val="3632131145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xmlns="" val="3151919037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8022837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229709317"/>
                    </a:ext>
                  </a:extLst>
                </a:gridCol>
              </a:tblGrid>
              <a:tr h="55828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Punjab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Rajasthan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Gujarat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Madhya Pradesh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Uttar Pradesh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Maharashtra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Haryana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820041197"/>
                  </a:ext>
                </a:extLst>
              </a:tr>
              <a:tr h="29775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Total Revenue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1314385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1308503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1381150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1353090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1439951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1412456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1376333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24361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8432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453241-0237-46C3-AA62-063D5591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" y="95250"/>
            <a:ext cx="11867091" cy="6600825"/>
          </a:xfrm>
        </p:spPr>
        <p:txBody>
          <a:bodyPr/>
          <a:lstStyle/>
          <a:p>
            <a:pPr marL="0" marR="467995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3(a). 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Total No. of products delivered On-time</a:t>
            </a:r>
            <a:r>
              <a:rPr lang="en-US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marR="467995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analysis of Total no of products deliveries delivered on time.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799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For this analysis I used percentage as value for graph and graph is a donut graph.</a:t>
            </a:r>
          </a:p>
          <a:p>
            <a:pPr marL="0" marR="467995" lv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3(b). Total No. of customers return back their product</a:t>
            </a:r>
            <a:endParaRPr lang="en-IN" sz="1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467995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Same as the above graph I need to analyze the total no. of customers returned their product back(yes/no).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467995" indent="0">
              <a:lnSpc>
                <a:spcPct val="150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0A9D8AFE-FC27-4E2D-B307-14E47C339B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53366060"/>
              </p:ext>
            </p:extLst>
          </p:nvPr>
        </p:nvGraphicFramePr>
        <p:xfrm>
          <a:off x="238126" y="3186112"/>
          <a:ext cx="38252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xmlns="" id="{CE2FE967-00E6-4964-9F95-6EBDB3AF960A}"/>
              </a:ext>
            </a:extLst>
          </p:cNvPr>
          <p:cNvSpPr txBox="1"/>
          <p:nvPr/>
        </p:nvSpPr>
        <p:spPr>
          <a:xfrm>
            <a:off x="238126" y="5964555"/>
            <a:ext cx="3825240" cy="76962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F87CEB-36FD-44E6-84BE-2981E0DFA81F}" type="TxLink">
              <a:rPr lang="en-US" sz="2400" b="0" i="0" u="none" strike="noStrike">
                <a:solidFill>
                  <a:srgbClr val="000000"/>
                </a:solidFill>
                <a:latin typeface="Calibri"/>
                <a:cs typeface="Calibri"/>
              </a:rPr>
              <a:pPr algn="ctr"/>
              <a:t>67%</a:t>
            </a:fld>
            <a:endParaRPr lang="en-IN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663EAE11-27A2-48F2-98B1-7CB52832B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32860825"/>
              </p:ext>
            </p:extLst>
          </p:nvPr>
        </p:nvGraphicFramePr>
        <p:xfrm>
          <a:off x="6524625" y="104774"/>
          <a:ext cx="2105025" cy="1143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749">
                  <a:extLst>
                    <a:ext uri="{9D8B030D-6E8A-4147-A177-3AD203B41FA5}">
                      <a16:colId xmlns:a16="http://schemas.microsoft.com/office/drawing/2014/main" xmlns="" val="7235999"/>
                    </a:ext>
                  </a:extLst>
                </a:gridCol>
                <a:gridCol w="1104276">
                  <a:extLst>
                    <a:ext uri="{9D8B030D-6E8A-4147-A177-3AD203B41FA5}">
                      <a16:colId xmlns:a16="http://schemas.microsoft.com/office/drawing/2014/main" xmlns="" val="3034695525"/>
                    </a:ext>
                  </a:extLst>
                </a:gridCol>
              </a:tblGrid>
              <a:tr h="23446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 of Units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381316212"/>
                  </a:ext>
                </a:extLst>
              </a:tr>
              <a:tr h="23446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on-time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21235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98696801"/>
                  </a:ext>
                </a:extLst>
              </a:tr>
              <a:tr h="23446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Delayed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10497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49015222"/>
                  </a:ext>
                </a:extLst>
              </a:tr>
              <a:tr h="43961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31732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849787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DEF31396-9628-4C1A-84D2-72AB7202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3562607"/>
              </p:ext>
            </p:extLst>
          </p:nvPr>
        </p:nvGraphicFramePr>
        <p:xfrm>
          <a:off x="5600700" y="1895475"/>
          <a:ext cx="1981200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xmlns="" val="272613024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681522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Row Labels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 of Revenue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9814922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5184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24536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yes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181160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5780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87573359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AC3684EE-238D-4B0B-8FEA-449C5BA035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49672085"/>
              </p:ext>
            </p:extLst>
          </p:nvPr>
        </p:nvGraphicFramePr>
        <p:xfrm>
          <a:off x="4956810" y="3224211"/>
          <a:ext cx="4343400" cy="270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xmlns="" id="{5A89C9AB-0696-4194-97D3-EE8B880C6BD3}"/>
              </a:ext>
            </a:extLst>
          </p:cNvPr>
          <p:cNvSpPr txBox="1"/>
          <p:nvPr/>
        </p:nvSpPr>
        <p:spPr>
          <a:xfrm>
            <a:off x="4956810" y="5964555"/>
            <a:ext cx="4343400" cy="76962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734E7C4-5A71-40AD-90E0-1D8DF4DC5D81}" type="TxLink">
              <a:rPr lang="en-US" sz="2400" b="0" i="0" u="none" strike="noStrike">
                <a:solidFill>
                  <a:srgbClr val="000000"/>
                </a:solidFill>
                <a:latin typeface="Calibri"/>
                <a:cs typeface="Calibri"/>
              </a:rPr>
              <a:pPr algn="ctr"/>
              <a:t>10%</a:t>
            </a:fld>
            <a:endParaRPr lang="en-IN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3AC1E83-03CB-46D1-92A7-944FA5310CE5}"/>
              </a:ext>
            </a:extLst>
          </p:cNvPr>
          <p:cNvCxnSpPr/>
          <p:nvPr/>
        </p:nvCxnSpPr>
        <p:spPr>
          <a:xfrm>
            <a:off x="4467225" y="3186112"/>
            <a:ext cx="0" cy="3600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7785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E02BD3-1458-46A2-B628-C92199D2C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114301"/>
            <a:ext cx="9686925" cy="6486524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4.Total No. of customers bought their product through which acquisition type.</a:t>
            </a:r>
            <a:endParaRPr lang="en-IN" sz="1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analysis of no. of customers bought their product through which acquisition type.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Created a pivot table with Customer acquisition type in row field and units in the value field as sum.</a:t>
            </a:r>
          </a:p>
          <a:p>
            <a:pPr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want to create a different chart model so I choose waterfall graph, but we can’t make a graph using pivot table. So, I again copied the values of pivot using GETPIVOTDATA function and I created a waterfall graph.</a:t>
            </a:r>
            <a:endParaRPr lang="en-IN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66C6B677-7719-4357-9CE0-2B39DF46B0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74082781"/>
                  </p:ext>
                </p:extLst>
              </p:nvPr>
            </p:nvGraphicFramePr>
            <p:xfrm>
              <a:off x="676276" y="2733676"/>
              <a:ext cx="8105774" cy="38671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xmlns="" id="{66C6B677-7719-4357-9CE0-2B39DF46B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6276" y="2733676"/>
                <a:ext cx="8105774" cy="3867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4051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F8317A-65CB-4799-8B28-E2A67D39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" y="136187"/>
            <a:ext cx="10379413" cy="6605081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5.State-wise Acquisition type.</a:t>
            </a:r>
            <a:endParaRPr lang="en-IN" sz="1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analysis of state-wise acquisition type I created the bar graph for easy analysis of which state has maximum customers buying products through which acquisition type.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7BF63F4-9C09-4E8B-8F0E-C122CE3B0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0147695"/>
              </p:ext>
            </p:extLst>
          </p:nvPr>
        </p:nvGraphicFramePr>
        <p:xfrm>
          <a:off x="7344384" y="1395918"/>
          <a:ext cx="4643335" cy="2383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890">
                  <a:extLst>
                    <a:ext uri="{9D8B030D-6E8A-4147-A177-3AD203B41FA5}">
                      <a16:colId xmlns:a16="http://schemas.microsoft.com/office/drawing/2014/main" xmlns="" val="4002371283"/>
                    </a:ext>
                  </a:extLst>
                </a:gridCol>
                <a:gridCol w="1174820">
                  <a:extLst>
                    <a:ext uri="{9D8B030D-6E8A-4147-A177-3AD203B41FA5}">
                      <a16:colId xmlns:a16="http://schemas.microsoft.com/office/drawing/2014/main" xmlns="" val="3421877628"/>
                    </a:ext>
                  </a:extLst>
                </a:gridCol>
                <a:gridCol w="559438">
                  <a:extLst>
                    <a:ext uri="{9D8B030D-6E8A-4147-A177-3AD203B41FA5}">
                      <a16:colId xmlns:a16="http://schemas.microsoft.com/office/drawing/2014/main" xmlns="" val="3532806303"/>
                    </a:ext>
                  </a:extLst>
                </a:gridCol>
                <a:gridCol w="993002">
                  <a:extLst>
                    <a:ext uri="{9D8B030D-6E8A-4147-A177-3AD203B41FA5}">
                      <a16:colId xmlns:a16="http://schemas.microsoft.com/office/drawing/2014/main" xmlns="" val="2966250547"/>
                    </a:ext>
                  </a:extLst>
                </a:gridCol>
                <a:gridCol w="811185">
                  <a:extLst>
                    <a:ext uri="{9D8B030D-6E8A-4147-A177-3AD203B41FA5}">
                      <a16:colId xmlns:a16="http://schemas.microsoft.com/office/drawing/2014/main" xmlns="" val="3890879318"/>
                    </a:ext>
                  </a:extLst>
                </a:gridCol>
              </a:tblGrid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 of Units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Column Labels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59183027"/>
                  </a:ext>
                </a:extLst>
              </a:tr>
              <a:tr h="3803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Row Labels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Advertisement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Manual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Telemarketing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9425443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Gujarat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698866896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Haryana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1343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0671362"/>
                  </a:ext>
                </a:extLst>
              </a:tr>
              <a:tr h="3803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Madhya Pradesh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4410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879090037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Maharashtra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4744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762267171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Punjab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4315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33293538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Rajasthan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4397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5543988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Uttar Pradesh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4749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932921763"/>
                  </a:ext>
                </a:extLst>
              </a:tr>
              <a:tr h="2028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10714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10147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10871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31732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975580210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5D0364D0-8A84-4EBD-B6F6-2CFA36E85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80896671"/>
              </p:ext>
            </p:extLst>
          </p:nvPr>
        </p:nvGraphicFramePr>
        <p:xfrm>
          <a:off x="204281" y="1388623"/>
          <a:ext cx="6906638" cy="4253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5005439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823</TotalTime>
  <Words>653</Words>
  <Application>Microsoft Office PowerPoint</Application>
  <PresentationFormat>Custom</PresentationFormat>
  <Paragraphs>176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Slide 1</vt:lpstr>
      <vt:lpstr>Slide 2</vt:lpstr>
      <vt:lpstr>Objectives of Dataset</vt:lpstr>
      <vt:lpstr>Dataset</vt:lpstr>
      <vt:lpstr>Analysis of Dataset</vt:lpstr>
      <vt:lpstr>Slide 6</vt:lpstr>
      <vt:lpstr>Slide 7</vt:lpstr>
      <vt:lpstr>Slide 8</vt:lpstr>
      <vt:lpstr>Slide 9</vt:lpstr>
      <vt:lpstr>Slide 10</vt:lpstr>
      <vt:lpstr>Slide 11</vt:lpstr>
      <vt:lpstr>Dashboard</vt:lpstr>
      <vt:lpstr>References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YARRAGUNTA SAI CHARAN REDDY</dc:creator>
  <cp:lastModifiedBy>Windows</cp:lastModifiedBy>
  <cp:revision>6</cp:revision>
  <dcterms:created xsi:type="dcterms:W3CDTF">2021-12-09T04:00:34Z</dcterms:created>
  <dcterms:modified xsi:type="dcterms:W3CDTF">2022-01-30T11:03:24Z</dcterms:modified>
</cp:coreProperties>
</file>